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6" d="100"/>
          <a:sy n="76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D:\CNIPMMR\Carta%20Alba\Carta%20Alba%20agricultura%202024\TEMPO_AGR102A_17_11_2024.xls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263314526629E-2"/>
          <c:y val="5.7657657657657659E-2"/>
          <c:w val="0.90232500465000931"/>
          <c:h val="0.71842065687734979"/>
        </c:manualLayout>
      </c:layout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099-4DEF-9176-C082ED850BDA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099-4DEF-9176-C082ED850BDA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099-4DEF-9176-C082ED850BDA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099-4DEF-9176-C082ED850BDA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099-4DEF-9176-C082ED850BDA}"/>
              </c:ext>
            </c:extLst>
          </c:dPt>
          <c:dPt>
            <c:idx val="5"/>
            <c:invertIfNegative val="1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6099-4DEF-9176-C082ED850BDA}"/>
              </c:ext>
            </c:extLst>
          </c:dPt>
          <c:dPt>
            <c:idx val="6"/>
            <c:invertIfNegative val="1"/>
            <c:bubble3D val="0"/>
            <c:spPr>
              <a:solidFill>
                <a:schemeClr val="accent1">
                  <a:lumMod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6099-4DEF-9176-C082ED850BDA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6.2'!$R$21:$R$27</c:f>
              <c:strCache>
                <c:ptCount val="7"/>
                <c:pt idx="0">
                  <c:v>Nu ne promovam</c:v>
                </c:pt>
                <c:pt idx="1">
                  <c:v>Cataloage, ghiduri turistice, pliante</c:v>
                </c:pt>
                <c:pt idx="2">
                  <c:v>Reclame in ziare, reviste, radio, TV</c:v>
                </c:pt>
                <c:pt idx="3">
                  <c:v>Site</c:v>
                </c:pt>
                <c:pt idx="4">
                  <c:v>Participare la targurile agricole si agroalimentare</c:v>
                </c:pt>
                <c:pt idx="5">
                  <c:v>Social media (facebook, instagram, tiktok, youtube, etc)</c:v>
                </c:pt>
                <c:pt idx="6">
                  <c:v>Recomandarile clientilor actuali</c:v>
                </c:pt>
              </c:strCache>
            </c:strRef>
          </c:cat>
          <c:val>
            <c:numRef>
              <c:f>'Fig 6.2'!$T$21:$T$27</c:f>
              <c:numCache>
                <c:formatCode>General</c:formatCode>
                <c:ptCount val="7"/>
                <c:pt idx="0">
                  <c:v>0.09</c:v>
                </c:pt>
                <c:pt idx="1">
                  <c:v>0.10249999999999999</c:v>
                </c:pt>
                <c:pt idx="2">
                  <c:v>0.105</c:v>
                </c:pt>
                <c:pt idx="3">
                  <c:v>0.15</c:v>
                </c:pt>
                <c:pt idx="4">
                  <c:v>0.21</c:v>
                </c:pt>
                <c:pt idx="5">
                  <c:v>0.28999999999999998</c:v>
                </c:pt>
                <c:pt idx="6">
                  <c:v>0.61750000000000005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6099-4DEF-9176-C082ED850BD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7122543"/>
        <c:axId val="597143663"/>
      </c:barChart>
      <c:catAx>
        <c:axId val="59712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663"/>
        <c:crosses val="autoZero"/>
        <c:auto val="1"/>
        <c:lblAlgn val="ctr"/>
        <c:lblOffset val="100"/>
        <c:noMultiLvlLbl val="0"/>
      </c:catAx>
      <c:valAx>
        <c:axId val="59714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263314526629E-2"/>
          <c:y val="5.7657657657657659E-2"/>
          <c:w val="0.90232500465000931"/>
          <c:h val="0.71842065687734979"/>
        </c:manualLayout>
      </c:layout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5A6-4EB2-96E8-4D3909E72933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5A6-4EB2-96E8-4D3909E72933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15A6-4EB2-96E8-4D3909E72933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15A6-4EB2-96E8-4D3909E72933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6.3'!$L$21:$L$24</c:f>
              <c:strCache>
                <c:ptCount val="4"/>
                <c:pt idx="0">
                  <c:v>Site specializat de vanzari</c:v>
                </c:pt>
                <c:pt idx="1">
                  <c:v>Site propriu</c:v>
                </c:pt>
                <c:pt idx="2">
                  <c:v>Social media</c:v>
                </c:pt>
                <c:pt idx="3">
                  <c:v>Nu folosesc</c:v>
                </c:pt>
              </c:strCache>
            </c:strRef>
          </c:cat>
          <c:val>
            <c:numRef>
              <c:f>'Fig 6.3'!$N$21:$N$24</c:f>
              <c:numCache>
                <c:formatCode>General</c:formatCode>
                <c:ptCount val="4"/>
                <c:pt idx="0">
                  <c:v>0.14499999999999999</c:v>
                </c:pt>
                <c:pt idx="1">
                  <c:v>0.16250000000000001</c:v>
                </c:pt>
                <c:pt idx="2">
                  <c:v>0.3175</c:v>
                </c:pt>
                <c:pt idx="3">
                  <c:v>0.47249999999999998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5A6-4EB2-96E8-4D3909E7293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7122543"/>
        <c:axId val="597143663"/>
      </c:barChart>
      <c:catAx>
        <c:axId val="59712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663"/>
        <c:crosses val="autoZero"/>
        <c:auto val="1"/>
        <c:lblAlgn val="ctr"/>
        <c:lblOffset val="100"/>
        <c:noMultiLvlLbl val="0"/>
      </c:catAx>
      <c:valAx>
        <c:axId val="59714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57263314526629E-2"/>
          <c:y val="5.7657657657657659E-2"/>
          <c:w val="0.90232500465000931"/>
          <c:h val="0.71842065687734979"/>
        </c:manualLayout>
      </c:layout>
      <c:barChart>
        <c:barDir val="bar"/>
        <c:grouping val="clustered"/>
        <c:varyColors val="1"/>
        <c:ser>
          <c:idx val="0"/>
          <c:order val="0"/>
          <c:invertIfNegative val="1"/>
          <c:dPt>
            <c:idx val="0"/>
            <c:invertIfNegative val="1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8D1-46B9-B110-2BF2C69C413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8D1-46B9-B110-2BF2C69C4131}"/>
              </c:ext>
            </c:extLst>
          </c:dPt>
          <c:dPt>
            <c:idx val="2"/>
            <c:invertIfNegative val="1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8D1-46B9-B110-2BF2C69C4131}"/>
              </c:ext>
            </c:extLst>
          </c:dPt>
          <c:dPt>
            <c:idx val="3"/>
            <c:invertIfNegative val="1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8D1-46B9-B110-2BF2C69C4131}"/>
              </c:ext>
            </c:extLst>
          </c:dPt>
          <c:dPt>
            <c:idx val="4"/>
            <c:invertIfNegative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8D1-46B9-B110-2BF2C69C4131}"/>
              </c:ext>
            </c:extLst>
          </c:dPt>
          <c:dLbls>
            <c:numFmt formatCode="0.0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8.3'!$M$21:$M$25</c:f>
              <c:strCache>
                <c:ptCount val="5"/>
                <c:pt idx="0">
                  <c:v>Altele</c:v>
                </c:pt>
                <c:pt idx="1">
                  <c:v>Baltirea</c:v>
                </c:pt>
                <c:pt idx="2">
                  <c:v>Inundatiile</c:v>
                </c:pt>
                <c:pt idx="3">
                  <c:v>Grindina</c:v>
                </c:pt>
                <c:pt idx="4">
                  <c:v>Seceta</c:v>
                </c:pt>
              </c:strCache>
            </c:strRef>
          </c:cat>
          <c:val>
            <c:numRef>
              <c:f>'Fig 8.3'!$O$21:$O$25</c:f>
              <c:numCache>
                <c:formatCode>General</c:formatCode>
                <c:ptCount val="5"/>
                <c:pt idx="0">
                  <c:v>0.1075</c:v>
                </c:pt>
                <c:pt idx="1">
                  <c:v>0.14249999999999999</c:v>
                </c:pt>
                <c:pt idx="2">
                  <c:v>0.255</c:v>
                </c:pt>
                <c:pt idx="3">
                  <c:v>0.42</c:v>
                </c:pt>
                <c:pt idx="4">
                  <c:v>0.74750000000000005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8D1-46B9-B110-2BF2C69C413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axId val="597122543"/>
        <c:axId val="597143663"/>
      </c:barChart>
      <c:catAx>
        <c:axId val="5971225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t" anchorCtr="0"/>
          <a:lstStyle/>
          <a:p>
            <a:pPr>
              <a:defRPr sz="2000" b="0" i="0" u="none" strike="noStrike" kern="1200" baseline="0">
                <a:ln>
                  <a:noFill/>
                </a:ln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43663"/>
        <c:crosses val="autoZero"/>
        <c:auto val="1"/>
        <c:lblAlgn val="ctr"/>
        <c:lblOffset val="100"/>
        <c:noMultiLvlLbl val="0"/>
      </c:catAx>
      <c:valAx>
        <c:axId val="59714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971225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spc="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r>
              <a:rPr lang="ro-RO" sz="2000">
                <a:solidFill>
                  <a:schemeClr val="bg1"/>
                </a:solidFill>
              </a:rPr>
              <a:t>Suprafata</a:t>
            </a:r>
            <a:r>
              <a:rPr lang="ro-RO" sz="2000" baseline="0">
                <a:solidFill>
                  <a:schemeClr val="bg1"/>
                </a:solidFill>
              </a:rPr>
              <a:t> amenajata pentru irigatii (ha)</a:t>
            </a:r>
            <a:endParaRPr lang="en-GB" sz="2000">
              <a:solidFill>
                <a:schemeClr val="bg1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spc="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NORD-VEST</c:v>
                </c:pt>
                <c:pt idx="1">
                  <c:v>CENTRU</c:v>
                </c:pt>
                <c:pt idx="2">
                  <c:v>NORD-EST</c:v>
                </c:pt>
                <c:pt idx="3">
                  <c:v>SUD-EST</c:v>
                </c:pt>
                <c:pt idx="4">
                  <c:v>SUD-MUNTENIA</c:v>
                </c:pt>
                <c:pt idx="5">
                  <c:v>BUCURESTI - ILFOV</c:v>
                </c:pt>
                <c:pt idx="6">
                  <c:v>SUD-VEST OLTENIA</c:v>
                </c:pt>
                <c:pt idx="7">
                  <c:v>VEST</c:v>
                </c:pt>
              </c:strCache>
            </c:strRef>
          </c:cat>
          <c:val>
            <c:numRef>
              <c:f>Sheet1!$B$2:$B$9</c:f>
              <c:numCache>
                <c:formatCode>#,##0</c:formatCode>
                <c:ptCount val="8"/>
                <c:pt idx="0">
                  <c:v>18178</c:v>
                </c:pt>
                <c:pt idx="1">
                  <c:v>15400</c:v>
                </c:pt>
                <c:pt idx="2">
                  <c:v>137184</c:v>
                </c:pt>
                <c:pt idx="3">
                  <c:v>1204327</c:v>
                </c:pt>
                <c:pt idx="4">
                  <c:v>1085874</c:v>
                </c:pt>
                <c:pt idx="5">
                  <c:v>49560</c:v>
                </c:pt>
                <c:pt idx="6">
                  <c:v>601119</c:v>
                </c:pt>
                <c:pt idx="7">
                  <c:v>54324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F3-496F-BFB3-FBB6F76E851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NORD-VEST</c:v>
                </c:pt>
                <c:pt idx="1">
                  <c:v>CENTRU</c:v>
                </c:pt>
                <c:pt idx="2">
                  <c:v>NORD-EST</c:v>
                </c:pt>
                <c:pt idx="3">
                  <c:v>SUD-EST</c:v>
                </c:pt>
                <c:pt idx="4">
                  <c:v>SUD-MUNTENIA</c:v>
                </c:pt>
                <c:pt idx="5">
                  <c:v>BUCURESTI - ILFOV</c:v>
                </c:pt>
                <c:pt idx="6">
                  <c:v>SUD-VEST OLTENIA</c:v>
                </c:pt>
                <c:pt idx="7">
                  <c:v>VEST</c:v>
                </c:pt>
              </c:strCache>
            </c:strRef>
          </c:cat>
          <c:val>
            <c:numRef>
              <c:f>Sheet1!$C$2:$C$9</c:f>
              <c:numCache>
                <c:formatCode>#,##0</c:formatCode>
                <c:ptCount val="8"/>
                <c:pt idx="0">
                  <c:v>18178</c:v>
                </c:pt>
                <c:pt idx="1">
                  <c:v>15400</c:v>
                </c:pt>
                <c:pt idx="2">
                  <c:v>137184</c:v>
                </c:pt>
                <c:pt idx="3">
                  <c:v>1204327</c:v>
                </c:pt>
                <c:pt idx="4">
                  <c:v>1090254</c:v>
                </c:pt>
                <c:pt idx="5">
                  <c:v>49560</c:v>
                </c:pt>
                <c:pt idx="6">
                  <c:v>601119</c:v>
                </c:pt>
                <c:pt idx="7">
                  <c:v>54324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3F3-496F-BFB3-FBB6F76E851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NORD-VEST</c:v>
                </c:pt>
                <c:pt idx="1">
                  <c:v>CENTRU</c:v>
                </c:pt>
                <c:pt idx="2">
                  <c:v>NORD-EST</c:v>
                </c:pt>
                <c:pt idx="3">
                  <c:v>SUD-EST</c:v>
                </c:pt>
                <c:pt idx="4">
                  <c:v>SUD-MUNTENIA</c:v>
                </c:pt>
                <c:pt idx="5">
                  <c:v>BUCURESTI - ILFOV</c:v>
                </c:pt>
                <c:pt idx="6">
                  <c:v>SUD-VEST OLTENIA</c:v>
                </c:pt>
                <c:pt idx="7">
                  <c:v>VEST</c:v>
                </c:pt>
              </c:strCache>
            </c:strRef>
          </c:cat>
          <c:val>
            <c:numRef>
              <c:f>Sheet1!$D$2:$D$9</c:f>
              <c:numCache>
                <c:formatCode>#,##0</c:formatCode>
                <c:ptCount val="8"/>
                <c:pt idx="0">
                  <c:v>18178</c:v>
                </c:pt>
                <c:pt idx="1">
                  <c:v>15400</c:v>
                </c:pt>
                <c:pt idx="2">
                  <c:v>137184</c:v>
                </c:pt>
                <c:pt idx="3">
                  <c:v>1204327</c:v>
                </c:pt>
                <c:pt idx="4">
                  <c:v>1090254</c:v>
                </c:pt>
                <c:pt idx="5">
                  <c:v>49560</c:v>
                </c:pt>
                <c:pt idx="6">
                  <c:v>601119</c:v>
                </c:pt>
                <c:pt idx="7">
                  <c:v>49745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F3-496F-BFB3-FBB6F76E851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NORD-VEST</c:v>
                </c:pt>
                <c:pt idx="1">
                  <c:v>CENTRU</c:v>
                </c:pt>
                <c:pt idx="2">
                  <c:v>NORD-EST</c:v>
                </c:pt>
                <c:pt idx="3">
                  <c:v>SUD-EST</c:v>
                </c:pt>
                <c:pt idx="4">
                  <c:v>SUD-MUNTENIA</c:v>
                </c:pt>
                <c:pt idx="5">
                  <c:v>BUCURESTI - ILFOV</c:v>
                </c:pt>
                <c:pt idx="6">
                  <c:v>SUD-VEST OLTENIA</c:v>
                </c:pt>
                <c:pt idx="7">
                  <c:v>VEST</c:v>
                </c:pt>
              </c:strCache>
            </c:strRef>
          </c:cat>
          <c:val>
            <c:numRef>
              <c:f>Sheet1!$E$2:$E$9</c:f>
              <c:numCache>
                <c:formatCode>#,##0</c:formatCode>
                <c:ptCount val="8"/>
                <c:pt idx="0">
                  <c:v>18178</c:v>
                </c:pt>
                <c:pt idx="1">
                  <c:v>15400</c:v>
                </c:pt>
                <c:pt idx="2">
                  <c:v>137184</c:v>
                </c:pt>
                <c:pt idx="3">
                  <c:v>1215127</c:v>
                </c:pt>
                <c:pt idx="4">
                  <c:v>1090254</c:v>
                </c:pt>
                <c:pt idx="5">
                  <c:v>49560</c:v>
                </c:pt>
                <c:pt idx="6">
                  <c:v>601119</c:v>
                </c:pt>
                <c:pt idx="7">
                  <c:v>49745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3F3-496F-BFB3-FBB6F76E85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51874144"/>
        <c:axId val="1951870784"/>
      </c:barChart>
      <c:catAx>
        <c:axId val="1951874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870784"/>
        <c:crosses val="autoZero"/>
        <c:auto val="1"/>
        <c:lblAlgn val="ctr"/>
        <c:lblOffset val="100"/>
        <c:noMultiLvlLbl val="0"/>
      </c:catAx>
      <c:valAx>
        <c:axId val="195187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518741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'Fig 10.2.1'!$M$2</c:f>
              <c:strCache>
                <c:ptCount val="1"/>
                <c:pt idx="0">
                  <c:v>Nume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9C-4FDE-82E0-13668E2A1F1C}"/>
              </c:ext>
            </c:extLst>
          </c:dPt>
          <c:cat>
            <c:strRef>
              <c:f>'Fig 10.2.1'!$O$2:$R$2</c:f>
              <c:strCache>
                <c:ptCount val="4"/>
                <c:pt idx="0">
                  <c:v>Costurile cu pastrarea personalului</c:v>
                </c:pt>
                <c:pt idx="1">
                  <c:v>Costurile cu cladiri si facilitati</c:v>
                </c:pt>
                <c:pt idx="2">
                  <c:v>Lipsa infrastructurii de transport</c:v>
                </c:pt>
                <c:pt idx="3">
                  <c:v>Echipamente si dotari</c:v>
                </c:pt>
              </c:strCache>
            </c:strRef>
          </c:cat>
          <c:val>
            <c:numRef>
              <c:f>'Fig 10.2.1'!$O$2:$R$2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69C-4FDE-82E0-13668E2A1F1C}"/>
            </c:ext>
          </c:extLst>
        </c:ser>
        <c:ser>
          <c:idx val="1"/>
          <c:order val="1"/>
          <c:tx>
            <c:strRef>
              <c:f>'Fig 10.2.1'!$M$3</c:f>
              <c:strCache>
                <c:ptCount val="1"/>
                <c:pt idx="0">
                  <c:v>Fara probleme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4-869C-4FDE-82E0-13668E2A1F1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6-869C-4FDE-82E0-13668E2A1F1C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8-869C-4FDE-82E0-13668E2A1F1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10.2.1'!$O$2:$R$2</c:f>
              <c:strCache>
                <c:ptCount val="4"/>
                <c:pt idx="0">
                  <c:v>Costurile cu pastrarea personalului</c:v>
                </c:pt>
                <c:pt idx="1">
                  <c:v>Costurile cu cladiri si facilitati</c:v>
                </c:pt>
                <c:pt idx="2">
                  <c:v>Lipsa infrastructurii de transport</c:v>
                </c:pt>
                <c:pt idx="3">
                  <c:v>Echipamente si dotari</c:v>
                </c:pt>
              </c:strCache>
            </c:strRef>
          </c:cat>
          <c:val>
            <c:numRef>
              <c:f>'Fig 10.2.1'!$O$3:$R$3</c:f>
              <c:numCache>
                <c:formatCode>General</c:formatCode>
                <c:ptCount val="4"/>
                <c:pt idx="0">
                  <c:v>5.84</c:v>
                </c:pt>
                <c:pt idx="1">
                  <c:v>4.29</c:v>
                </c:pt>
                <c:pt idx="2">
                  <c:v>4.0199999999999996</c:v>
                </c:pt>
                <c:pt idx="3">
                  <c:v>2.68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869C-4FDE-82E0-13668E2A1F1C}"/>
            </c:ext>
          </c:extLst>
        </c:ser>
        <c:ser>
          <c:idx val="2"/>
          <c:order val="2"/>
          <c:tx>
            <c:strRef>
              <c:f>'Fig 10.2.1'!$M$4</c:f>
              <c:strCache>
                <c:ptCount val="1"/>
                <c:pt idx="0">
                  <c:v>Probleme minore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10.2.1'!$O$2:$R$2</c:f>
              <c:strCache>
                <c:ptCount val="4"/>
                <c:pt idx="0">
                  <c:v>Costurile cu pastrarea personalului</c:v>
                </c:pt>
                <c:pt idx="1">
                  <c:v>Costurile cu cladiri si facilitati</c:v>
                </c:pt>
                <c:pt idx="2">
                  <c:v>Lipsa infrastructurii de transport</c:v>
                </c:pt>
                <c:pt idx="3">
                  <c:v>Echipamente si dotari</c:v>
                </c:pt>
              </c:strCache>
            </c:strRef>
          </c:cat>
          <c:val>
            <c:numRef>
              <c:f>'Fig 10.2.1'!$O$4:$R$4</c:f>
              <c:numCache>
                <c:formatCode>General</c:formatCode>
                <c:ptCount val="4"/>
                <c:pt idx="0">
                  <c:v>16.45</c:v>
                </c:pt>
                <c:pt idx="1">
                  <c:v>14.21</c:v>
                </c:pt>
                <c:pt idx="2">
                  <c:v>10.46</c:v>
                </c:pt>
                <c:pt idx="3">
                  <c:v>11.53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69C-4FDE-82E0-13668E2A1F1C}"/>
            </c:ext>
          </c:extLst>
        </c:ser>
        <c:ser>
          <c:idx val="3"/>
          <c:order val="3"/>
          <c:tx>
            <c:strRef>
              <c:f>'Fig 10.2.1'!$M$5</c:f>
              <c:strCache>
                <c:ptCount val="1"/>
                <c:pt idx="0">
                  <c:v>Probleme medii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10.2.1'!$O$2:$R$2</c:f>
              <c:strCache>
                <c:ptCount val="4"/>
                <c:pt idx="0">
                  <c:v>Costurile cu pastrarea personalului</c:v>
                </c:pt>
                <c:pt idx="1">
                  <c:v>Costurile cu cladiri si facilitati</c:v>
                </c:pt>
                <c:pt idx="2">
                  <c:v>Lipsa infrastructurii de transport</c:v>
                </c:pt>
                <c:pt idx="3">
                  <c:v>Echipamente si dotari</c:v>
                </c:pt>
              </c:strCache>
            </c:strRef>
          </c:cat>
          <c:val>
            <c:numRef>
              <c:f>'Fig 10.2.1'!$O$5:$R$5</c:f>
              <c:numCache>
                <c:formatCode>General</c:formatCode>
                <c:ptCount val="4"/>
                <c:pt idx="0">
                  <c:v>31.3</c:v>
                </c:pt>
                <c:pt idx="1">
                  <c:v>39.14</c:v>
                </c:pt>
                <c:pt idx="2">
                  <c:v>42.9</c:v>
                </c:pt>
                <c:pt idx="3">
                  <c:v>34.32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869C-4FDE-82E0-13668E2A1F1C}"/>
            </c:ext>
          </c:extLst>
        </c:ser>
        <c:ser>
          <c:idx val="4"/>
          <c:order val="4"/>
          <c:tx>
            <c:strRef>
              <c:f>'Fig 10.2.1'!$M$6</c:f>
              <c:strCache>
                <c:ptCount val="1"/>
                <c:pt idx="0">
                  <c:v>Probleme mari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10.2.1'!$O$2:$R$2</c:f>
              <c:strCache>
                <c:ptCount val="4"/>
                <c:pt idx="0">
                  <c:v>Costurile cu pastrarea personalului</c:v>
                </c:pt>
                <c:pt idx="1">
                  <c:v>Costurile cu cladiri si facilitati</c:v>
                </c:pt>
                <c:pt idx="2">
                  <c:v>Lipsa infrastructurii de transport</c:v>
                </c:pt>
                <c:pt idx="3">
                  <c:v>Echipamente si dotari</c:v>
                </c:pt>
              </c:strCache>
            </c:strRef>
          </c:cat>
          <c:val>
            <c:numRef>
              <c:f>'Fig 10.2.1'!$O$6:$R$6</c:f>
              <c:numCache>
                <c:formatCode>General</c:formatCode>
                <c:ptCount val="4"/>
                <c:pt idx="0">
                  <c:v>31.83</c:v>
                </c:pt>
                <c:pt idx="1">
                  <c:v>31.1</c:v>
                </c:pt>
                <c:pt idx="2">
                  <c:v>29.22</c:v>
                </c:pt>
                <c:pt idx="3">
                  <c:v>26.01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869C-4FDE-82E0-13668E2A1F1C}"/>
            </c:ext>
          </c:extLst>
        </c:ser>
        <c:ser>
          <c:idx val="5"/>
          <c:order val="5"/>
          <c:tx>
            <c:strRef>
              <c:f>'Fig 10.2.1'!$M$7</c:f>
              <c:strCache>
                <c:ptCount val="1"/>
                <c:pt idx="0">
                  <c:v>Probleme foarte mari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cene3d>
              <a:camera prst="orthographicFront"/>
              <a:lightRig rig="brightRoom" dir="t"/>
            </a:scene3d>
            <a:sp3d prstMaterial="flat">
              <a:bevelT w="50800" h="101600" prst="angle"/>
              <a:contourClr>
                <a:srgbClr val="000000"/>
              </a:contourClr>
            </a:sp3d>
          </c:spPr>
          <c:invertIfNegative val="0"/>
          <c:dLbls>
            <c:dLbl>
              <c:idx val="0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9C-4FDE-82E0-13668E2A1F1C}"/>
                </c:ext>
              </c:extLst>
            </c:dLbl>
            <c:dLbl>
              <c:idx val="1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9C-4FDE-82E0-13668E2A1F1C}"/>
                </c:ext>
              </c:extLst>
            </c:dLbl>
            <c:dLbl>
              <c:idx val="2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9C-4FDE-82E0-13668E2A1F1C}"/>
                </c:ext>
              </c:extLst>
            </c:dLbl>
            <c:dLbl>
              <c:idx val="3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869C-4FDE-82E0-13668E2A1F1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'Fig 10.2.1'!$O$2:$R$2</c:f>
              <c:strCache>
                <c:ptCount val="4"/>
                <c:pt idx="0">
                  <c:v>Costurile cu pastrarea personalului</c:v>
                </c:pt>
                <c:pt idx="1">
                  <c:v>Costurile cu cladiri si facilitati</c:v>
                </c:pt>
                <c:pt idx="2">
                  <c:v>Lipsa infrastructurii de transport</c:v>
                </c:pt>
                <c:pt idx="3">
                  <c:v>Echipamente si dotari</c:v>
                </c:pt>
              </c:strCache>
            </c:strRef>
          </c:cat>
          <c:val>
            <c:numRef>
              <c:f>'Fig 10.2.1'!$O$7:$R$7</c:f>
              <c:numCache>
                <c:formatCode>General</c:formatCode>
                <c:ptCount val="4"/>
                <c:pt idx="0">
                  <c:v>14.59</c:v>
                </c:pt>
                <c:pt idx="1">
                  <c:v>11.26</c:v>
                </c:pt>
                <c:pt idx="2">
                  <c:v>13.4</c:v>
                </c:pt>
                <c:pt idx="3">
                  <c:v>25.47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1-869C-4FDE-82E0-13668E2A1F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100"/>
        <c:axId val="1730879104"/>
        <c:axId val="1730880064"/>
      </c:barChart>
      <c:catAx>
        <c:axId val="1730879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1" i="0" u="none" strike="noStrike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880064"/>
        <c:crosses val="autoZero"/>
        <c:auto val="1"/>
        <c:lblAlgn val="ctr"/>
        <c:lblOffset val="100"/>
        <c:noMultiLvlLbl val="0"/>
      </c:catAx>
      <c:valAx>
        <c:axId val="1730880064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30879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2000" b="1" i="0" u="none" strike="noStrike" kern="1200" baseline="0">
              <a:solidFill>
                <a:schemeClr val="bg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CCC91-E4CF-BD28-FDC1-A7936F2C78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54FC14-8EAF-4007-60E8-8A5E4313E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2B6B86-6DC0-6389-EA2A-F40CBB846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06C2F-8585-BEA8-E8E1-D24D0A1D3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1D52C5-6A8A-E6E9-7433-6AF8AB66B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3127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56DB8E-346B-961D-EBAD-4729703C40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373D21D-E4D4-7DA5-9971-30D8435887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9C8263-BBB0-7FC4-E8B2-3F460DA48B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7CBA81-318D-DDFA-2F95-89324C00B9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11B7E-AFF5-72F6-E7C2-7F9B482F6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2659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5347E7-A760-D8DD-9114-11D07DFDF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87B1106-A61A-AA69-5F24-404485615D3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0D1AA8-209D-EE90-E9F6-D161D002A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DAAC9D-849F-1017-3353-B23B863EF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A6177B-C4E2-B5F0-617A-623666978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69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F8EC5-D609-AE12-3B64-ACBA18F93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8EA1CA-4FFB-58D4-2B3F-59FBC524FB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677034-938C-CB70-4CBA-E335E512C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4E157B-1E91-C31D-021B-67B79206F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3DB5E0-6791-03EC-1F53-4EFFD011B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663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5683D-B518-CBBB-DCB1-22276401A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285E78-E22A-5963-1271-0C63502292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A71C1-4C78-3BFA-68B5-6A4F6856E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D13E3F-4251-BDBB-ED82-2CEBBDF4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39F00-C5D3-0B17-4140-57F800031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5787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5D3EB0-4D7B-275B-4F34-8BA7151E0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5047E-C192-7AE3-1D4D-6880EEA081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139771-7380-7C24-2598-E07232EF3A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37C397-F0CE-E7B3-408E-E72958BB0F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768D39-8B05-CD02-708E-8B034F426B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BF8081-2FA7-89D3-A818-F61CCC2A22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581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D208E-BA5D-B702-4229-9F64EBF009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A71A57-8438-B60E-7641-FCBD1DAD1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30EFF8-2896-9BAF-C4D9-9A7F2D59EA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2D9C3-A274-BE67-431C-7A93B6FCF1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F84F3AF-B868-5CEB-DA5F-FC2719EF49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945B3F-8D5D-0251-A7D4-CC1804705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F3B250-CCCF-4F34-8B21-BB9C3BF2B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A02F361-9F8D-75A7-CD98-DEB9624B2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4752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53322-D545-E31C-1BAE-1373182CD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BE4F8D-74CE-DC11-B806-12E75FB6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3141384-74C3-E09C-24F7-443A8C35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2366B5-3231-2091-4491-9272476DB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87778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E923CDE-89D4-928E-1060-7517A7DD9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8AD87F1-B40C-1DE9-6F4C-94D1D972B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B36B81-BBE1-A700-2C2E-1837C95BBD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42802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F1F04D-420E-CBFD-8874-630AE8E546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F7045-1911-7709-8D1C-0B0A3D324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77E278-0605-E92E-8215-08E5CBDDC1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8A82CC-4D04-E528-1917-C5E85BA1E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779A999-424A-E11D-CD43-ED1C3E2D5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54245D-E19E-A158-EFD2-63F320E16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061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00CA2-12A5-ACF6-3851-44E606B709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F333F98-FC13-AA81-C275-F255FCF520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6425E3-D631-26D4-4DE6-45713D98D0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BCFDF48-55EC-1251-6EA4-1DA2B3239F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00D084-27B4-9182-8E9A-B44515596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F0C9BC-0939-4043-AE0D-E232277D0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730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291173-C65A-3C31-EB6A-2BB78FE0FD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736232-AB3C-54D1-4791-EF657B6F5D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933BFD-EC4D-A14A-8EE4-E4A5FFEBAE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0623E4-928C-4980-9D23-FB88F763A425}" type="datetimeFigureOut">
              <a:rPr lang="en-GB" smtClean="0"/>
              <a:t>25/11/2024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AB9DF6-9619-3356-8C19-29587BFAF9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A989F3-5BF0-BC5A-8D6A-A4BD0991FA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CF07BE-8269-4F77-8AC8-4ED3C735501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0778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.xml"/><Relationship Id="rId4" Type="http://schemas.openxmlformats.org/officeDocument/2006/relationships/image" Target="../media/image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2.xml"/><Relationship Id="rId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3.xml"/><Relationship Id="rId4" Type="http://schemas.openxmlformats.org/officeDocument/2006/relationships/image" Target="../media/image5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4.xml"/><Relationship Id="rId4" Type="http://schemas.openxmlformats.org/officeDocument/2006/relationships/image" Target="../media/image5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5.xml"/><Relationship Id="rId4" Type="http://schemas.openxmlformats.org/officeDocument/2006/relationships/image" Target="../media/image5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8C4C7769-90D2-84E9-7A07-679E54B1C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45AEA4C-C411-0B3B-8E04-A046DACEB955}"/>
              </a:ext>
            </a:extLst>
          </p:cNvPr>
          <p:cNvSpPr txBox="1"/>
          <p:nvPr/>
        </p:nvSpPr>
        <p:spPr>
          <a:xfrm>
            <a:off x="1" y="643095"/>
            <a:ext cx="1219199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b="1" dirty="0">
                <a:solidFill>
                  <a:schemeClr val="bg1"/>
                </a:solidFill>
              </a:rPr>
              <a:t>CARTA ALBA A AGRICULTURII</a:t>
            </a:r>
          </a:p>
          <a:p>
            <a:pPr algn="ctr"/>
            <a:r>
              <a:rPr lang="en-GB" sz="9600" b="1" dirty="0">
                <a:solidFill>
                  <a:schemeClr val="bg1"/>
                </a:solidFill>
              </a:rPr>
              <a:t>2024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9A31001-38BB-DA86-C7BD-AA4A9A0C92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36" y="215792"/>
            <a:ext cx="3011228" cy="6310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AC96334-2DC1-C531-D01D-EF7010AC950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0096" y="169967"/>
            <a:ext cx="673100" cy="676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D935038B-CE5C-0044-7C81-F72371A13E4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96827" y="5167410"/>
            <a:ext cx="4506058" cy="1384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392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FA42EE-6C92-1602-D9BD-38E8608AA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3DCC353-F8CF-DA38-91F6-18FBAA4EC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B5F7CBD-57E0-3057-EE81-F1FFF64607E6}"/>
              </a:ext>
            </a:extLst>
          </p:cNvPr>
          <p:cNvSpPr txBox="1"/>
          <p:nvPr/>
        </p:nvSpPr>
        <p:spPr>
          <a:xfrm>
            <a:off x="0" y="420880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o-RO" sz="4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Vă mulțumesc!</a:t>
            </a:r>
          </a:p>
          <a:p>
            <a:pPr algn="ctr"/>
            <a:endParaRPr lang="ro-RO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o-RO" sz="48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Dragoș PUFULETE</a:t>
            </a:r>
          </a:p>
          <a:p>
            <a:pPr algn="ctr"/>
            <a:endParaRPr lang="ro-RO" sz="48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algn="ctr"/>
            <a:r>
              <a:rPr lang="ro-RO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CNIPMMR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10BB3835-8C35-61AF-8862-040A8FA1D6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018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BB298C-FDA8-A2BF-032A-2560736B076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C98FEE5-C2CA-73C1-9017-F3ADB8985C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50C7823F-C759-ACA0-3F63-9BAD22AE983E}"/>
              </a:ext>
            </a:extLst>
          </p:cNvPr>
          <p:cNvSpPr txBox="1"/>
          <p:nvPr/>
        </p:nvSpPr>
        <p:spPr>
          <a:xfrm>
            <a:off x="1" y="643095"/>
            <a:ext cx="12191999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3600" b="1" dirty="0">
                <a:solidFill>
                  <a:schemeClr val="bg1"/>
                </a:solidFill>
              </a:rPr>
              <a:t>Capitole principale:</a:t>
            </a:r>
          </a:p>
          <a:p>
            <a:endParaRPr lang="ro-RO" sz="3600" b="1" dirty="0">
              <a:solidFill>
                <a:schemeClr val="bg1"/>
              </a:solidFill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Profilul antreprenorului din agricultură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Dezvoltarea afacerilor din agricultură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Fonduri europene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Digitalizare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Resurse umane, training și salarizare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Climă și influențe climate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ro-RO" sz="3600" b="1" dirty="0">
                <a:solidFill>
                  <a:schemeClr val="bg1"/>
                </a:solidFill>
              </a:rPr>
              <a:t>Riscurile domeniului agricol</a:t>
            </a:r>
          </a:p>
          <a:p>
            <a:endParaRPr lang="en-GB" sz="3600" b="1" dirty="0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5A447F6-B83B-D7BC-3715-7FEBCF4C78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957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7E3160-223E-AB53-D45F-CCA0B43BA0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D760D66E-FB12-A452-AE45-71591DEDA4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8E54E62A-07DD-A29A-9B59-8380CBE47101}"/>
              </a:ext>
            </a:extLst>
          </p:cNvPr>
          <p:cNvSpPr txBox="1"/>
          <p:nvPr/>
        </p:nvSpPr>
        <p:spPr>
          <a:xfrm>
            <a:off x="1" y="643095"/>
            <a:ext cx="121919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o-RO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ro-RO" sz="24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România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dintre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țările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cea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mai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mare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suprafață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agricolă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din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Uniunea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Europeană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situându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-se pe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locul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6 ca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mărime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terenului</a:t>
            </a:r>
            <a:r>
              <a:rPr lang="en-GB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arabil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după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Franța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Spania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Germania, Polonia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și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Italia. </a:t>
            </a:r>
            <a:endParaRPr lang="ro-RO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Din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punct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vedere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economic,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agricultura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României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clasează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locul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7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UE, cu o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valoare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estimate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în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2023 la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aproximativ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22,2 </a:t>
            </a:r>
            <a:r>
              <a:rPr lang="en-GB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miliarde</a:t>
            </a:r>
            <a:r>
              <a:rPr lang="en-GB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euro conform Eurostat.</a:t>
            </a:r>
            <a:endParaRPr lang="en-GB" sz="2400" b="1" dirty="0">
              <a:solidFill>
                <a:schemeClr val="bg1"/>
              </a:solidFill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3069524-BF62-369E-5B94-2F8E4381E5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286963-6ECD-CD91-3601-DBD4FE737F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1560" y="2853732"/>
            <a:ext cx="9886799" cy="4004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96362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12BED0-4A0E-56E5-8470-256F570145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F671DA36-0207-7666-EBB0-9E68AB9D93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FF3B4A5-7A67-5908-29DF-7DAC573CECCA}"/>
              </a:ext>
            </a:extLst>
          </p:cNvPr>
          <p:cNvSpPr txBox="1"/>
          <p:nvPr/>
        </p:nvSpPr>
        <p:spPr>
          <a:xfrm>
            <a:off x="0" y="420880"/>
            <a:ext cx="12192000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Principalele măsuri de sprijin:</a:t>
            </a:r>
          </a:p>
          <a:p>
            <a:pPr marL="571500" indent="-571500" algn="just">
              <a:buFont typeface="Arial" panose="020B0604020202020204" pitchFamily="34" charset="0"/>
              <a:buChar char="•"/>
            </a:pPr>
            <a:endParaRPr lang="ro-RO" sz="3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subvenții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plăți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directe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de la APIA</a:t>
            </a: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de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finanțare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prin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AFIR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precum </a:t>
            </a:r>
            <a:r>
              <a:rPr lang="pt-BR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Programul Național de Dezvoltare Rurală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ce </a:t>
            </a:r>
            <a:r>
              <a:rPr lang="pt-BR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facilitează achiziția de echipamente, construcția de sere și modernizarea sistemelor de irigații.</a:t>
            </a: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ajutoare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de stat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scheme de minimis</a:t>
            </a:r>
            <a:r>
              <a:rPr lang="ro-RO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pentru a susține sectoarele afectate de condițiile nefavorabile (secetă, inundații)</a:t>
            </a: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pentru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agricultura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ecologică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sustenabilă</a:t>
            </a: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programe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pentru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tinerii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MS Mincho" panose="02020609040205080304" pitchFamily="49" charset="-128"/>
              </a:rPr>
              <a:t>fermieri</a:t>
            </a: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endParaRPr lang="ro-RO" sz="2400" spc="-5" dirty="0">
              <a:solidFill>
                <a:schemeClr val="bg1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</a:endParaRPr>
          </a:p>
          <a:p>
            <a:pPr marL="342900" lvl="0" indent="-342900" algn="just">
              <a:buFont typeface="+mj-lt"/>
              <a:buAutoNum type="arabicPeriod"/>
            </a:pP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simplificarea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procedurilor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și</a:t>
            </a:r>
            <a:r>
              <a:rPr lang="en-US" sz="2400" spc="-5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spc="-5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digitalizarea</a:t>
            </a:r>
            <a:endParaRPr lang="ro-RO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B9D9B2DE-C993-2923-E00D-245E0E4F03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444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D980E6-1806-4910-4CF4-CFF6922F8D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A2D8770-829A-D331-9131-2582369530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FCBCC103-FABB-3048-C103-5D2E3E72704B}"/>
              </a:ext>
            </a:extLst>
          </p:cNvPr>
          <p:cNvSpPr txBox="1"/>
          <p:nvPr/>
        </p:nvSpPr>
        <p:spPr>
          <a:xfrm>
            <a:off x="0" y="420880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Principalele canale de promovare: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4E925637-AD97-DC3F-9D2C-DA18C1D910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DCE5B494-A5B7-461C-B697-145B83B74AD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2754848"/>
              </p:ext>
            </p:extLst>
          </p:nvPr>
        </p:nvGraphicFramePr>
        <p:xfrm>
          <a:off x="272980" y="1305024"/>
          <a:ext cx="11646040" cy="53868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343509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1E156D-327D-9545-8083-B08F0DEBEC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14D78027-1A2D-238F-B033-00DA7CD6E9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F2FAD0C-21D2-ABC8-E18C-4769F67F7606}"/>
              </a:ext>
            </a:extLst>
          </p:cNvPr>
          <p:cNvSpPr txBox="1"/>
          <p:nvPr/>
        </p:nvSpPr>
        <p:spPr>
          <a:xfrm>
            <a:off x="0" y="420880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Principalul canal digital de vânzări: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DB1A59F7-9C05-B762-3B79-9838525CBC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DC567E5-E513-4AE4-8603-DB581ED26B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6960059"/>
              </p:ext>
            </p:extLst>
          </p:nvPr>
        </p:nvGraphicFramePr>
        <p:xfrm>
          <a:off x="602901" y="1226202"/>
          <a:ext cx="10942655" cy="42601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809403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BB482-53D2-2229-C6C1-1B152D0FA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E898CA3E-8CD2-D35D-5873-44FD4FFECB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19664F-BE81-B328-4352-90BCC4063C75}"/>
              </a:ext>
            </a:extLst>
          </p:cNvPr>
          <p:cNvSpPr txBox="1"/>
          <p:nvPr/>
        </p:nvSpPr>
        <p:spPr>
          <a:xfrm>
            <a:off x="0" y="420880"/>
            <a:ext cx="1219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Principalele riscuri climatice: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9CA3498-322C-AC81-D02E-4224488580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DA26954-AA0F-4756-8610-1621F23F40B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85194885"/>
              </p:ext>
            </p:extLst>
          </p:nvPr>
        </p:nvGraphicFramePr>
        <p:xfrm>
          <a:off x="944545" y="1305024"/>
          <a:ext cx="9897626" cy="41411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9377304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6DF924-1B7D-42A6-2790-E9466EEDD8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A6D3A6F-6793-11A2-8464-9B8173E623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0803A76-1AC6-E6C2-8523-28FC9AC58C00}"/>
              </a:ext>
            </a:extLst>
          </p:cNvPr>
          <p:cNvSpPr txBox="1"/>
          <p:nvPr/>
        </p:nvSpPr>
        <p:spPr>
          <a:xfrm>
            <a:off x="0" y="420880"/>
            <a:ext cx="12192000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Irigații:</a:t>
            </a:r>
          </a:p>
          <a:p>
            <a:pPr algn="just"/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Conform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datelor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Agenției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Naționale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Îmbunătățiri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Funciare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(ANIF),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dublate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către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INS,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România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dispune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o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suprafață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potențial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irigabilă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</a:t>
            </a:r>
            <a:r>
              <a:rPr lang="en-US" sz="2400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aproximativ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3 </a:t>
            </a:r>
            <a:r>
              <a:rPr lang="en-US" sz="24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milioane</a:t>
            </a:r>
            <a:r>
              <a:rPr lang="en-US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 hectare</a:t>
            </a:r>
            <a:r>
              <a:rPr lang="en-US" sz="2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</a:t>
            </a:r>
            <a:endParaRPr lang="ro-RO" sz="2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algn="just"/>
            <a:r>
              <a:rPr lang="ro-RO" sz="2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	În 2023, suprafața irigată se situa în jurul valorii de 600.000 - 700.000 hectare, conform datelor oficiale.</a:t>
            </a: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510E2AC6-D41B-7857-F592-0CCF425914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A5D34D54-7C22-ADE8-AD32-8CE868E8D4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6694756"/>
              </p:ext>
            </p:extLst>
          </p:nvPr>
        </p:nvGraphicFramePr>
        <p:xfrm>
          <a:off x="1326382" y="2720544"/>
          <a:ext cx="9314821" cy="42559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7729613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DE6F5F-E43B-E60F-9E35-4F2696503F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112744D-02B5-B12A-43BB-3732A52EC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98580694-CE52-E845-5145-606701806FC9}"/>
              </a:ext>
            </a:extLst>
          </p:cNvPr>
          <p:cNvSpPr txBox="1"/>
          <p:nvPr/>
        </p:nvSpPr>
        <p:spPr>
          <a:xfrm>
            <a:off x="0" y="420880"/>
            <a:ext cx="12192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ro-RO" sz="34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</a:rPr>
              <a:t>Gravitatea problemelor de infrastructură:</a:t>
            </a:r>
          </a:p>
          <a:p>
            <a:pPr algn="just"/>
            <a:r>
              <a:rPr lang="ro-RO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	</a:t>
            </a:r>
            <a:endParaRPr lang="ro-RO" sz="24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E19C2C43-0F4F-261E-05B8-6668E9D614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865931" y="231112"/>
            <a:ext cx="2126150" cy="653032"/>
          </a:xfrm>
          <a:prstGeom prst="rect">
            <a:avLst/>
          </a:prstGeom>
        </p:spPr>
      </p:pic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C59E53C0-9E43-428A-9CF3-2C3C41076AA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8861993"/>
              </p:ext>
            </p:extLst>
          </p:nvPr>
        </p:nvGraphicFramePr>
        <p:xfrm>
          <a:off x="422031" y="974690"/>
          <a:ext cx="11354637" cy="54624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0087076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418</TotalTime>
  <Words>262</Words>
  <Application>Microsoft Office PowerPoint</Application>
  <PresentationFormat>Widescreen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Dragos Pufulete</dc:creator>
  <cp:lastModifiedBy>Dragos Pufulete</cp:lastModifiedBy>
  <cp:revision>5</cp:revision>
  <dcterms:created xsi:type="dcterms:W3CDTF">2024-11-25T21:02:08Z</dcterms:created>
  <dcterms:modified xsi:type="dcterms:W3CDTF">2024-11-26T04:00:40Z</dcterms:modified>
</cp:coreProperties>
</file>