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98" r:id="rId4"/>
  </p:sldMasterIdLst>
  <p:notesMasterIdLst>
    <p:notesMasterId r:id="rId14"/>
  </p:notesMasterIdLst>
  <p:handoutMasterIdLst>
    <p:handoutMasterId r:id="rId15"/>
  </p:handoutMasterIdLst>
  <p:sldIdLst>
    <p:sldId id="257" r:id="rId5"/>
    <p:sldId id="304" r:id="rId6"/>
    <p:sldId id="286" r:id="rId7"/>
    <p:sldId id="302" r:id="rId8"/>
    <p:sldId id="293" r:id="rId9"/>
    <p:sldId id="301" r:id="rId10"/>
    <p:sldId id="305" r:id="rId11"/>
    <p:sldId id="306" r:id="rId12"/>
    <p:sldId id="31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E6E6E6"/>
    <a:srgbClr val="CC0000"/>
    <a:srgbClr val="FF4343"/>
    <a:srgbClr val="CDFFA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38" autoAdjust="0"/>
    <p:restoredTop sz="93810" autoAdjust="0"/>
  </p:normalViewPr>
  <p:slideViewPr>
    <p:cSldViewPr snapToGrid="0" showGuides="1">
      <p:cViewPr varScale="1">
        <p:scale>
          <a:sx n="67" d="100"/>
          <a:sy n="67" d="100"/>
        </p:scale>
        <p:origin x="784" y="-112"/>
      </p:cViewPr>
      <p:guideLst>
        <p:guide orient="horz" pos="2205"/>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11/18/2021</a:t>
            </a:fld>
            <a:endParaRPr lang="en-US" dirty="0"/>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dirty="0"/>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11/18/2021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dirty="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D8AD1D-9CFD-4EE4-B90D-5EA19BA2B3A6}"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408327210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D8AD1D-9CFD-4EE4-B90D-5EA19BA2B3A6}"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217978371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D8AD1D-9CFD-4EE4-B90D-5EA19BA2B3A6}"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250001449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9148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01324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1890871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3547828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4821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94810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55044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8379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D8AD1D-9CFD-4EE4-B90D-5EA19BA2B3A6}"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50800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77171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40533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13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79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357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4620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2233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83340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5445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D8AD1D-9CFD-4EE4-B90D-5EA19BA2B3A6}"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C2DEF-D2FE-4B45-ABA4-9F153FD1C98A}" type="slidenum">
              <a:rPr lang="en-US" smtClean="0"/>
              <a:t>‹#›</a:t>
            </a:fld>
            <a:endParaRPr lang="en-US" dirty="0"/>
          </a:p>
        </p:txBody>
      </p:sp>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2308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187661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18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958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11057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21609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14473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59956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035085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1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D8AD1D-9CFD-4EE4-B90D-5EA19BA2B3A6}"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3126972890"/>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4194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5490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681869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93388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D8AD1D-9CFD-4EE4-B90D-5EA19BA2B3A6}"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359562669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280925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27732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2589529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40593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02084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D8AD1D-9CFD-4EE4-B90D-5EA19BA2B3A6}"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65652911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8AD1D-9CFD-4EE4-B90D-5EA19BA2B3A6}"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DC2DEF-D2FE-4B45-ABA4-9F153FD1C98A}" type="slidenum">
              <a:rPr lang="en-US" smtClean="0"/>
              <a:pPr/>
              <a:t>‹#›</a:t>
            </a:fld>
            <a:endParaRPr lang="en-US" dirty="0"/>
          </a:p>
        </p:txBody>
      </p:sp>
    </p:spTree>
    <p:extLst>
      <p:ext uri="{BB962C8B-B14F-4D97-AF65-F5344CB8AC3E}">
        <p14:creationId xmlns:p14="http://schemas.microsoft.com/office/powerpoint/2010/main" val="144123142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D8AD1D-9CFD-4EE4-B90D-5EA19BA2B3A6}"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029554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D8AD1D-9CFD-4EE4-B90D-5EA19BA2B3A6}"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35533581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8AD1D-9CFD-4EE4-B90D-5EA19BA2B3A6}" type="datetimeFigureOut">
              <a:rPr lang="en-US" smtClean="0"/>
              <a:t>11/18/2021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C2DEF-D2FE-4B45-ABA4-9F153FD1C98A}" type="slidenum">
              <a:rPr lang="en-US" smtClean="0"/>
              <a:pPr/>
              <a:t>‹#›</a:t>
            </a:fld>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9136678"/>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 id="2147484313" r:id="rId15"/>
    <p:sldLayoutId id="2147484314" r:id="rId16"/>
    <p:sldLayoutId id="2147483649" r:id="rId17"/>
    <p:sldLayoutId id="2147483661"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 id="2147483672" r:id="rId28"/>
    <p:sldLayoutId id="2147483673" r:id="rId29"/>
    <p:sldLayoutId id="2147483652" r:id="rId30"/>
    <p:sldLayoutId id="2147483674" r:id="rId31"/>
    <p:sldLayoutId id="2147483675" r:id="rId32"/>
    <p:sldLayoutId id="2147483677" r:id="rId33"/>
    <p:sldLayoutId id="2147483655" r:id="rId34"/>
    <p:sldLayoutId id="2147483678" r:id="rId35"/>
    <p:sldLayoutId id="2147483679" r:id="rId36"/>
    <p:sldLayoutId id="2147483680" r:id="rId37"/>
    <p:sldLayoutId id="2147483681" r:id="rId38"/>
    <p:sldLayoutId id="2147483653" r:id="rId39"/>
    <p:sldLayoutId id="2147483682" r:id="rId40"/>
    <p:sldLayoutId id="2147483683" r:id="rId41"/>
    <p:sldLayoutId id="2147483685" r:id="rId42"/>
    <p:sldLayoutId id="2147483654" r:id="rId43"/>
    <p:sldLayoutId id="2147483686" r:id="rId44"/>
    <p:sldLayoutId id="2147483687" r:id="rId45"/>
    <p:sldLayoutId id="2147483689" r:id="rId46"/>
    <p:sldLayoutId id="2147483688" r:id="rId47"/>
    <p:sldLayoutId id="2147483691" r:id="rId48"/>
    <p:sldLayoutId id="2147483692" r:id="rId49"/>
    <p:sldLayoutId id="2147483693" r:id="rId50"/>
    <p:sldLayoutId id="2147483694" r:id="rId51"/>
    <p:sldLayoutId id="2147483695" r:id="rId52"/>
    <p:sldLayoutId id="2147483696" r:id="rId53"/>
    <p:sldLayoutId id="2147483697" r:id="rId54"/>
    <p:sldLayoutId id="2147483698" r:id="rId55"/>
    <p:sldLayoutId id="2147483699" r:id="rId56"/>
    <p:sldLayoutId id="2147483700" r:id="rId57"/>
    <p:sldLayoutId id="2147483701" r:id="rId58"/>
    <p:sldLayoutId id="2147483702" r:id="rId5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financialintelligence.ro/"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hyperlink" Target="https://www.youtube.com/channel/UCVF4ZzqAsgTQK4JNpDx0vNA" TargetMode="External"/><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hyperlink" Target="https://www.facebook.com/financialintelligence.ro" TargetMode="Externa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facebook.com/financialintelligence.ro" TargetMode="External"/><Relationship Id="rId7" Type="http://schemas.openxmlformats.org/officeDocument/2006/relationships/hyperlink" Target="https://financialintelligence.ro/" TargetMode="External"/><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www.youtube.com/channel/UCVF4ZzqAsgTQK4JNpDx0vNA"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3" Type="http://schemas.openxmlformats.org/officeDocument/2006/relationships/image" Target="../media/image10.JPG"/><Relationship Id="rId7" Type="http://schemas.openxmlformats.org/officeDocument/2006/relationships/image" Target="../media/image14.JPG"/><Relationship Id="rId12" Type="http://schemas.openxmlformats.org/officeDocument/2006/relationships/image" Target="../media/image19.jpg"/><Relationship Id="rId17" Type="http://schemas.openxmlformats.org/officeDocument/2006/relationships/image" Target="../media/image24.jpg"/><Relationship Id="rId2" Type="http://schemas.openxmlformats.org/officeDocument/2006/relationships/image" Target="../media/image8.png"/><Relationship Id="rId16"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jpeg"/><Relationship Id="rId5" Type="http://schemas.openxmlformats.org/officeDocument/2006/relationships/image" Target="../media/image12.png"/><Relationship Id="rId15" Type="http://schemas.openxmlformats.org/officeDocument/2006/relationships/image" Target="../media/image22.jp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g"/><Relationship Id="rId14"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8.png"/><Relationship Id="rId4" Type="http://schemas.openxmlformats.org/officeDocument/2006/relationships/image" Target="../media/image27.png"/><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hyperlink" Target="https://www.facebook.com/financialintelligence.ro/"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8.png"/><Relationship Id="rId4" Type="http://schemas.openxmlformats.org/officeDocument/2006/relationships/hyperlink" Target="http://www.financialintelligence.ro/" TargetMode="External"/><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8" name="Picture Placeholder 17"/>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7004" r="22614"/>
          <a:stretch/>
        </p:blipFill>
        <p:spPr>
          <a:xfrm>
            <a:off x="571500" y="0"/>
            <a:ext cx="5521292" cy="6857999"/>
          </a:xfr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10258" b="4382"/>
          <a:stretch/>
        </p:blipFill>
        <p:spPr>
          <a:xfrm>
            <a:off x="6304496" y="841879"/>
            <a:ext cx="2381905" cy="650643"/>
          </a:xfrm>
          <a:prstGeom prst="rect">
            <a:avLst/>
          </a:prstGeom>
        </p:spPr>
      </p:pic>
      <p:sp>
        <p:nvSpPr>
          <p:cNvPr id="21" name="Title 2">
            <a:extLst>
              <a:ext uri="{FF2B5EF4-FFF2-40B4-BE49-F238E27FC236}">
                <a16:creationId xmlns:a16="http://schemas.microsoft.com/office/drawing/2014/main" id="{3D71C9CD-CAE8-4AC8-936D-333769D479E5}"/>
              </a:ext>
            </a:extLst>
          </p:cNvPr>
          <p:cNvSpPr>
            <a:spLocks noGrp="1"/>
          </p:cNvSpPr>
          <p:nvPr>
            <p:ph type="ctrTitle"/>
          </p:nvPr>
        </p:nvSpPr>
        <p:spPr>
          <a:xfrm>
            <a:off x="6249543" y="2079590"/>
            <a:ext cx="5180359" cy="1546778"/>
          </a:xfrm>
        </p:spPr>
        <p:txBody>
          <a:bodyPr>
            <a:noAutofit/>
          </a:bodyPr>
          <a:lstStyle/>
          <a:p>
            <a:r>
              <a:rPr lang="ro-RO" sz="4400" dirty="0">
                <a:effectLst>
                  <a:outerShdw blurRad="38100" dist="38100" dir="2700000" algn="tl">
                    <a:srgbClr val="000000">
                      <a:alpha val="43137"/>
                    </a:srgbClr>
                  </a:outerShdw>
                </a:effectLst>
                <a:latin typeface="Tw Cen MT Condensed" panose="020B0606020104020203" pitchFamily="34" charset="0"/>
              </a:rPr>
              <a:t>FORUMUL GAZELOR NATURALE</a:t>
            </a:r>
            <a:endParaRPr lang="en-US" sz="4400" dirty="0">
              <a:effectLst>
                <a:outerShdw blurRad="38100" dist="38100" dir="2700000" algn="tl">
                  <a:srgbClr val="000000">
                    <a:alpha val="43137"/>
                  </a:srgbClr>
                </a:outerShdw>
              </a:effectLst>
              <a:latin typeface="Tw Cen MT Condensed" panose="020B0606020104020203" pitchFamily="34" charset="0"/>
            </a:endParaRPr>
          </a:p>
        </p:txBody>
      </p:sp>
      <p:sp>
        <p:nvSpPr>
          <p:cNvPr id="22" name="Subtitle 3">
            <a:extLst>
              <a:ext uri="{FF2B5EF4-FFF2-40B4-BE49-F238E27FC236}">
                <a16:creationId xmlns:a16="http://schemas.microsoft.com/office/drawing/2014/main" id="{C6D24F99-E026-485A-96CD-AEC98137262A}"/>
              </a:ext>
            </a:extLst>
          </p:cNvPr>
          <p:cNvSpPr>
            <a:spLocks noGrp="1"/>
          </p:cNvSpPr>
          <p:nvPr>
            <p:ph type="subTitle" idx="1"/>
          </p:nvPr>
        </p:nvSpPr>
        <p:spPr>
          <a:xfrm>
            <a:off x="6304496" y="3890128"/>
            <a:ext cx="5125406" cy="510153"/>
          </a:xfrm>
        </p:spPr>
        <p:txBody>
          <a:bodyPr>
            <a:noAutofit/>
          </a:bodyPr>
          <a:lstStyle/>
          <a:p>
            <a:r>
              <a:rPr lang="ro-RO" sz="1900" spc="90" dirty="0">
                <a:solidFill>
                  <a:srgbClr val="E6E6E6"/>
                </a:solidFill>
                <a:effectLst>
                  <a:outerShdw blurRad="38100" dist="38100" dir="2700000" algn="tl">
                    <a:srgbClr val="000000">
                      <a:alpha val="43137"/>
                    </a:srgbClr>
                  </a:outerShdw>
                </a:effectLst>
                <a:latin typeface="Tw Cen MT Condensed" panose="020B0606020104020203" pitchFamily="34" charset="0"/>
              </a:rPr>
              <a:t>23 NOIEMBRIE | 11:00 – 14:00 | ONLINE| EDIȚIA A III-A</a:t>
            </a:r>
            <a:endParaRPr lang="en-US" sz="1900" spc="90" dirty="0">
              <a:solidFill>
                <a:srgbClr val="E6E6E6"/>
              </a:solidFill>
              <a:effectLst>
                <a:outerShdw blurRad="38100" dist="38100" dir="2700000" algn="tl">
                  <a:srgbClr val="000000">
                    <a:alpha val="43137"/>
                  </a:srgbClr>
                </a:outerShdw>
              </a:effectLst>
              <a:latin typeface="Tw Cen MT Condensed" panose="020B0606020104020203" pitchFamily="34" charset="0"/>
            </a:endParaRPr>
          </a:p>
        </p:txBody>
      </p:sp>
      <p:sp>
        <p:nvSpPr>
          <p:cNvPr id="23" name="Rectangle 22"/>
          <p:cNvSpPr/>
          <p:nvPr/>
        </p:nvSpPr>
        <p:spPr>
          <a:xfrm>
            <a:off x="6268560" y="3452721"/>
            <a:ext cx="5260105" cy="384721"/>
          </a:xfrm>
          <a:prstGeom prst="rect">
            <a:avLst/>
          </a:prstGeom>
        </p:spPr>
        <p:txBody>
          <a:bodyPr wrap="square">
            <a:spAutoFit/>
          </a:bodyPr>
          <a:lstStyle/>
          <a:p>
            <a:r>
              <a:rPr lang="ro-RO" sz="1880" spc="10" dirty="0">
                <a:latin typeface="Tw Cen MT Condensed" panose="020B0606020104020203" pitchFamily="34" charset="0"/>
              </a:rPr>
              <a:t>Evoluția prețului gazelor naturale în 2021, perspective pentru 2022 </a:t>
            </a:r>
            <a:endParaRPr lang="en-US" sz="1880" spc="10" dirty="0">
              <a:latin typeface="Tw Cen MT Condensed" panose="020B0606020104020203" pitchFamily="34" charset="0"/>
            </a:endParaRPr>
          </a:p>
        </p:txBody>
      </p:sp>
      <p:sp>
        <p:nvSpPr>
          <p:cNvPr id="26" name="TextBox 25"/>
          <p:cNvSpPr txBox="1"/>
          <p:nvPr/>
        </p:nvSpPr>
        <p:spPr>
          <a:xfrm>
            <a:off x="6267711" y="6001248"/>
            <a:ext cx="880224" cy="461665"/>
          </a:xfrm>
          <a:prstGeom prst="rect">
            <a:avLst/>
          </a:prstGeom>
          <a:noFill/>
        </p:spPr>
        <p:txBody>
          <a:bodyPr wrap="square" rtlCol="0">
            <a:spAutoFit/>
          </a:bodyPr>
          <a:lstStyle/>
          <a:p>
            <a:pPr marL="0" lvl="1"/>
            <a:r>
              <a:rPr lang="ro-RO" sz="2400" b="1" cap="all" spc="-150" dirty="0">
                <a:solidFill>
                  <a:srgbClr val="FF0000"/>
                </a:solidFill>
                <a:effectLst>
                  <a:outerShdw blurRad="38100" dist="38100" dir="2700000" algn="tl">
                    <a:srgbClr val="000000">
                      <a:alpha val="43137"/>
                    </a:srgbClr>
                  </a:outerShdw>
                </a:effectLst>
                <a:latin typeface="+mj-lt"/>
                <a:ea typeface="+mj-ea"/>
                <a:cs typeface="+mj-cs"/>
              </a:rPr>
              <a:t>LIVE!</a:t>
            </a:r>
            <a:endParaRPr lang="en-US" sz="2400" b="1" cap="all" spc="-150" dirty="0">
              <a:solidFill>
                <a:srgbClr val="FF0000"/>
              </a:solidFill>
              <a:effectLst>
                <a:outerShdw blurRad="38100" dist="38100" dir="2700000" algn="tl">
                  <a:srgbClr val="000000">
                    <a:alpha val="43137"/>
                  </a:srgbClr>
                </a:outerShdw>
              </a:effectLst>
              <a:latin typeface="+mj-lt"/>
              <a:ea typeface="+mj-ea"/>
              <a:cs typeface="+mj-cs"/>
            </a:endParaRPr>
          </a:p>
        </p:txBody>
      </p:sp>
      <p:sp>
        <p:nvSpPr>
          <p:cNvPr id="27" name="TextBox 26"/>
          <p:cNvSpPr txBox="1"/>
          <p:nvPr/>
        </p:nvSpPr>
        <p:spPr>
          <a:xfrm>
            <a:off x="8622223" y="6122962"/>
            <a:ext cx="1582526" cy="224805"/>
          </a:xfrm>
          <a:prstGeom prst="rect">
            <a:avLst/>
          </a:prstGeom>
          <a:noFill/>
        </p:spPr>
        <p:txBody>
          <a:bodyPr wrap="square" rtlCol="0">
            <a:spAutoFit/>
          </a:bodyPr>
          <a:lstStyle/>
          <a:p>
            <a:pPr>
              <a:lnSpc>
                <a:spcPct val="75000"/>
              </a:lnSpc>
            </a:pPr>
            <a:r>
              <a:rPr lang="ro-RO" sz="1100" b="1" i="1" dirty="0">
                <a:latin typeface="Arial Narrow" panose="020B0606020202030204" pitchFamily="34" charset="0"/>
              </a:rPr>
              <a:t>Financial Intelligence</a:t>
            </a:r>
          </a:p>
        </p:txBody>
      </p:sp>
      <p:pic>
        <p:nvPicPr>
          <p:cNvPr id="28" name="Picture 27">
            <a:hlinkClick r:id="rId4"/>
          </p:cNvPr>
          <p:cNvPicPr>
            <a:picLocks noChangeAspect="1"/>
          </p:cNvPicPr>
          <p:nvPr/>
        </p:nvPicPr>
        <p:blipFill rotWithShape="1">
          <a:blip r:embed="rId5"/>
          <a:srcRect l="15077" t="6567" r="11712" b="9657"/>
          <a:stretch/>
        </p:blipFill>
        <p:spPr>
          <a:xfrm>
            <a:off x="8454159" y="6113907"/>
            <a:ext cx="214719" cy="198000"/>
          </a:xfrm>
          <a:prstGeom prst="ellipse">
            <a:avLst/>
          </a:prstGeom>
          <a:ln w="63500" cap="rnd">
            <a:no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a:hlinkClick r:id="rId6"/>
          </p:cNvPr>
          <p:cNvPicPr>
            <a:picLocks noChangeAspect="1"/>
          </p:cNvPicPr>
          <p:nvPr/>
        </p:nvPicPr>
        <p:blipFill rotWithShape="1">
          <a:blip r:embed="rId7"/>
          <a:srcRect l="24131" t="8572" r="12172" b="11335"/>
          <a:stretch/>
        </p:blipFill>
        <p:spPr>
          <a:xfrm>
            <a:off x="9935443" y="6114185"/>
            <a:ext cx="200762" cy="187176"/>
          </a:xfrm>
          <a:prstGeom prst="ellipse">
            <a:avLst/>
          </a:prstGeom>
          <a:ln w="63500" cap="rnd">
            <a:no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30" name="TextBox 29"/>
          <p:cNvSpPr txBox="1"/>
          <p:nvPr/>
        </p:nvSpPr>
        <p:spPr>
          <a:xfrm>
            <a:off x="10093132" y="6122962"/>
            <a:ext cx="1581123" cy="224805"/>
          </a:xfrm>
          <a:prstGeom prst="rect">
            <a:avLst/>
          </a:prstGeom>
          <a:noFill/>
        </p:spPr>
        <p:txBody>
          <a:bodyPr wrap="square" rtlCol="0">
            <a:spAutoFit/>
          </a:bodyPr>
          <a:lstStyle/>
          <a:p>
            <a:pPr>
              <a:lnSpc>
                <a:spcPct val="75000"/>
              </a:lnSpc>
            </a:pPr>
            <a:r>
              <a:rPr lang="ro-RO" sz="1100" b="1" i="1" dirty="0">
                <a:latin typeface="Arial Narrow" panose="020B0606020202030204" pitchFamily="34" charset="0"/>
              </a:rPr>
              <a:t>Financial Intelligence</a:t>
            </a:r>
          </a:p>
        </p:txBody>
      </p:sp>
      <p:pic>
        <p:nvPicPr>
          <p:cNvPr id="31" name="Picture 30">
            <a:hlinkClick r:id="rId8"/>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40345" y="6139702"/>
            <a:ext cx="212372" cy="198000"/>
          </a:xfrm>
          <a:prstGeom prst="rect">
            <a:avLst/>
          </a:prstGeom>
          <a:effectLst>
            <a:outerShdw blurRad="63500" sx="102000" sy="102000" algn="ctr" rotWithShape="0">
              <a:prstClr val="black">
                <a:alpha val="40000"/>
              </a:prstClr>
            </a:outerShdw>
          </a:effectLst>
        </p:spPr>
      </p:pic>
      <p:sp>
        <p:nvSpPr>
          <p:cNvPr id="32" name="TextBox 31"/>
          <p:cNvSpPr txBox="1"/>
          <p:nvPr/>
        </p:nvSpPr>
        <p:spPr>
          <a:xfrm>
            <a:off x="7071978" y="6140969"/>
            <a:ext cx="1600907" cy="224805"/>
          </a:xfrm>
          <a:prstGeom prst="rect">
            <a:avLst/>
          </a:prstGeom>
          <a:noFill/>
        </p:spPr>
        <p:txBody>
          <a:bodyPr wrap="square" rtlCol="0">
            <a:spAutoFit/>
          </a:bodyPr>
          <a:lstStyle/>
          <a:p>
            <a:pPr>
              <a:lnSpc>
                <a:spcPct val="75000"/>
              </a:lnSpc>
            </a:pPr>
            <a:r>
              <a:rPr lang="ro-RO" sz="1100" b="1" i="1" dirty="0">
                <a:latin typeface="Arial Narrow" panose="020B0606020202030204" pitchFamily="34" charset="0"/>
              </a:rPr>
              <a:t>financialintelligence.ro</a:t>
            </a:r>
            <a:r>
              <a:rPr lang="ro-RO" sz="1100" dirty="0">
                <a:latin typeface="Arial Narrow" panose="020B0606020202030204" pitchFamily="34" charset="0"/>
              </a:rPr>
              <a:t> </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35824" y="967043"/>
            <a:ext cx="1189610" cy="425981"/>
          </a:xfrm>
          <a:prstGeom prst="rect">
            <a:avLst/>
          </a:prstGeom>
        </p:spPr>
      </p:pic>
    </p:spTree>
    <p:extLst>
      <p:ext uri="{BB962C8B-B14F-4D97-AF65-F5344CB8AC3E}">
        <p14:creationId xmlns:p14="http://schemas.microsoft.com/office/powerpoint/2010/main" val="1495496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448800" y="6492875"/>
            <a:ext cx="2743200" cy="365125"/>
          </a:xfrm>
        </p:spPr>
        <p:txBody>
          <a:bodyPr/>
          <a:lstStyle/>
          <a:p>
            <a:fld id="{03DC2DEF-D2FE-4B45-ABA4-9F153FD1C98A}" type="slidenum">
              <a:rPr lang="en-US" noProof="0" smtClean="0"/>
              <a:t>2</a:t>
            </a:fld>
            <a:endParaRPr lang="en-US" noProof="0" dirty="0"/>
          </a:p>
        </p:txBody>
      </p:sp>
      <p:sp>
        <p:nvSpPr>
          <p:cNvPr id="5" name="Content Placeholder 4"/>
          <p:cNvSpPr>
            <a:spLocks noGrp="1"/>
          </p:cNvSpPr>
          <p:nvPr>
            <p:ph sz="half" idx="1"/>
          </p:nvPr>
        </p:nvSpPr>
        <p:spPr>
          <a:xfrm>
            <a:off x="250948" y="3500438"/>
            <a:ext cx="3443709" cy="1936896"/>
          </a:xfrm>
        </p:spPr>
        <p:txBody>
          <a:bodyPr>
            <a:normAutofit fontScale="92500" lnSpcReduction="10000"/>
          </a:bodyPr>
          <a:lstStyle/>
          <a:p>
            <a:pPr marL="0" indent="0">
              <a:buNone/>
            </a:pPr>
            <a:r>
              <a:rPr lang="ro-RO" sz="3200" dirty="0">
                <a:solidFill>
                  <a:schemeClr val="accent2"/>
                </a:solidFill>
                <a:latin typeface="Tw Cen MT Condensed" panose="020B0606020104020203" pitchFamily="34" charset="0"/>
              </a:rPr>
              <a:t>ONLINE</a:t>
            </a:r>
          </a:p>
          <a:p>
            <a:pPr marL="0" indent="0">
              <a:buNone/>
            </a:pPr>
            <a:r>
              <a:rPr lang="ro-RO" sz="3200" dirty="0">
                <a:solidFill>
                  <a:schemeClr val="accent2"/>
                </a:solidFill>
                <a:latin typeface="Tw Cen MT Condensed" panose="020B0606020104020203" pitchFamily="34" charset="0"/>
              </a:rPr>
              <a:t>MARȚI, 23 NOIEMBRIE 2021 </a:t>
            </a:r>
          </a:p>
          <a:p>
            <a:pPr marL="0" indent="0">
              <a:buNone/>
            </a:pPr>
            <a:r>
              <a:rPr lang="ro-RO" sz="3200" dirty="0">
                <a:solidFill>
                  <a:schemeClr val="accent2"/>
                </a:solidFill>
                <a:latin typeface="Tw Cen MT Condensed" panose="020B0606020104020203" pitchFamily="34" charset="0"/>
              </a:rPr>
              <a:t>11:00 – 14:00</a:t>
            </a:r>
          </a:p>
          <a:p>
            <a:pPr marL="0" indent="0">
              <a:buNone/>
            </a:pPr>
            <a:r>
              <a:rPr lang="ro-RO" sz="3200" dirty="0">
                <a:solidFill>
                  <a:schemeClr val="accent2"/>
                </a:solidFill>
                <a:latin typeface="Tw Cen MT Condensed" panose="020B0606020104020203" pitchFamily="34" charset="0"/>
              </a:rPr>
              <a:t>EDIȚIA A III-A</a:t>
            </a:r>
          </a:p>
          <a:p>
            <a:pPr marL="0" indent="0">
              <a:buNone/>
            </a:pPr>
            <a:endParaRPr lang="en-US" sz="3200" dirty="0">
              <a:solidFill>
                <a:schemeClr val="accent2"/>
              </a:solidFill>
              <a:latin typeface="Tw Cen MT Condensed" panose="020B0606020104020203" pitchFamily="34" charset="0"/>
            </a:endParaRPr>
          </a:p>
          <a:p>
            <a:endParaRPr lang="en-US" dirty="0"/>
          </a:p>
        </p:txBody>
      </p:sp>
      <p:pic>
        <p:nvPicPr>
          <p:cNvPr id="11" name="Picture Placeholder 10"/>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1029" r="11029"/>
          <a:stretch>
            <a:fillRect/>
          </a:stretch>
        </p:blipFill>
        <p:spPr/>
      </p:pic>
      <p:sp>
        <p:nvSpPr>
          <p:cNvPr id="17" name="Title 2">
            <a:extLst>
              <a:ext uri="{FF2B5EF4-FFF2-40B4-BE49-F238E27FC236}">
                <a16:creationId xmlns:a16="http://schemas.microsoft.com/office/drawing/2014/main" id="{3D71C9CD-CAE8-4AC8-936D-333769D479E5}"/>
              </a:ext>
            </a:extLst>
          </p:cNvPr>
          <p:cNvSpPr txBox="1">
            <a:spLocks/>
          </p:cNvSpPr>
          <p:nvPr/>
        </p:nvSpPr>
        <p:spPr>
          <a:xfrm>
            <a:off x="406396" y="1227867"/>
            <a:ext cx="5180359" cy="15467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ro-RO" sz="4400">
                <a:effectLst>
                  <a:outerShdw blurRad="38100" dist="38100" dir="2700000" algn="tl">
                    <a:srgbClr val="000000">
                      <a:alpha val="43137"/>
                    </a:srgbClr>
                  </a:outerShdw>
                </a:effectLst>
                <a:latin typeface="Tw Cen MT Condensed" panose="020B0606020104020203" pitchFamily="34" charset="0"/>
              </a:rPr>
              <a:t>FORUMUL GAZELOR NATURALE</a:t>
            </a:r>
            <a:endParaRPr lang="en-US" sz="4400" dirty="0">
              <a:effectLst>
                <a:outerShdw blurRad="38100" dist="38100" dir="2700000" algn="tl">
                  <a:srgbClr val="000000">
                    <a:alpha val="43137"/>
                  </a:srgbClr>
                </a:outerShdw>
              </a:effectLst>
              <a:latin typeface="Tw Cen MT Condensed" panose="020B0606020104020203" pitchFamily="34" charset="0"/>
            </a:endParaRPr>
          </a:p>
        </p:txBody>
      </p:sp>
      <p:sp>
        <p:nvSpPr>
          <p:cNvPr id="19" name="Rectangle 18"/>
          <p:cNvSpPr/>
          <p:nvPr/>
        </p:nvSpPr>
        <p:spPr>
          <a:xfrm>
            <a:off x="425413" y="2600998"/>
            <a:ext cx="5260105" cy="381643"/>
          </a:xfrm>
          <a:prstGeom prst="rect">
            <a:avLst/>
          </a:prstGeom>
        </p:spPr>
        <p:txBody>
          <a:bodyPr wrap="square">
            <a:spAutoFit/>
          </a:bodyPr>
          <a:lstStyle/>
          <a:p>
            <a:r>
              <a:rPr lang="ro-RO" sz="1880" spc="10" dirty="0">
                <a:latin typeface="Tw Cen MT Condensed" panose="020B0606020104020203" pitchFamily="34" charset="0"/>
              </a:rPr>
              <a:t>Evoluția prețului gazelor naturale în 2021, perspective pentru 2022 </a:t>
            </a:r>
            <a:endParaRPr lang="en-US" sz="1880" spc="10" dirty="0">
              <a:latin typeface="Tw Cen MT Condensed" panose="020B0606020104020203" pitchFamily="34" charset="0"/>
            </a:endParaRPr>
          </a:p>
        </p:txBody>
      </p:sp>
      <p:sp>
        <p:nvSpPr>
          <p:cNvPr id="9" name="TextBox 8"/>
          <p:cNvSpPr txBox="1"/>
          <p:nvPr/>
        </p:nvSpPr>
        <p:spPr>
          <a:xfrm rot="16200000">
            <a:off x="-52523" y="5643469"/>
            <a:ext cx="1130162" cy="523220"/>
          </a:xfrm>
          <a:prstGeom prst="rect">
            <a:avLst/>
          </a:prstGeom>
          <a:noFill/>
        </p:spPr>
        <p:txBody>
          <a:bodyPr wrap="square" rtlCol="0">
            <a:spAutoFit/>
          </a:bodyPr>
          <a:lstStyle/>
          <a:p>
            <a:r>
              <a:rPr lang="ro-RO"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LIVE!</a:t>
            </a:r>
            <a:endParaRPr lang="en-US" sz="28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0" name="Group 9"/>
          <p:cNvGrpSpPr/>
          <p:nvPr/>
        </p:nvGrpSpPr>
        <p:grpSpPr>
          <a:xfrm>
            <a:off x="722571" y="5645190"/>
            <a:ext cx="2663957" cy="760428"/>
            <a:chOff x="3885103" y="3743857"/>
            <a:chExt cx="2663957" cy="760428"/>
          </a:xfrm>
          <a:effectLst/>
        </p:grpSpPr>
        <p:sp>
          <p:nvSpPr>
            <p:cNvPr id="12" name="TextBox 11"/>
            <p:cNvSpPr txBox="1"/>
            <p:nvPr/>
          </p:nvSpPr>
          <p:spPr>
            <a:xfrm>
              <a:off x="4037464" y="4008435"/>
              <a:ext cx="2511596" cy="242374"/>
            </a:xfrm>
            <a:prstGeom prst="rect">
              <a:avLst/>
            </a:prstGeom>
            <a:noFill/>
          </p:spPr>
          <p:txBody>
            <a:bodyPr wrap="square" rtlCol="0">
              <a:spAutoFit/>
            </a:bodyPr>
            <a:lstStyle/>
            <a:p>
              <a:pPr>
                <a:lnSpc>
                  <a:spcPct val="75000"/>
                </a:lnSpc>
              </a:pPr>
              <a:r>
                <a:rPr lang="ro-RO" sz="1300" b="1" i="1" dirty="0">
                  <a:solidFill>
                    <a:schemeClr val="tx1">
                      <a:lumMod val="95000"/>
                      <a:lumOff val="5000"/>
                    </a:schemeClr>
                  </a:solidFill>
                </a:rPr>
                <a:t>Financial Intelligence</a:t>
              </a:r>
            </a:p>
          </p:txBody>
        </p:sp>
        <p:pic>
          <p:nvPicPr>
            <p:cNvPr id="13" name="Picture 12">
              <a:hlinkClick r:id="rId3"/>
            </p:cNvPr>
            <p:cNvPicPr>
              <a:picLocks noChangeAspect="1"/>
            </p:cNvPicPr>
            <p:nvPr/>
          </p:nvPicPr>
          <p:blipFill rotWithShape="1">
            <a:blip r:embed="rId4"/>
            <a:srcRect l="15077" t="6567" r="11712" b="9657"/>
            <a:stretch/>
          </p:blipFill>
          <p:spPr>
            <a:xfrm>
              <a:off x="3885103" y="4009445"/>
              <a:ext cx="214719" cy="198000"/>
            </a:xfrm>
            <a:prstGeom prst="ellipse">
              <a:avLst/>
            </a:prstGeom>
            <a:ln w="63500" cap="rnd">
              <a:no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hlinkClick r:id="rId5"/>
            </p:cNvPr>
            <p:cNvPicPr>
              <a:picLocks noChangeAspect="1"/>
            </p:cNvPicPr>
            <p:nvPr/>
          </p:nvPicPr>
          <p:blipFill rotWithShape="1">
            <a:blip r:embed="rId6"/>
            <a:srcRect l="24131" t="8572" r="12172" b="11335"/>
            <a:stretch/>
          </p:blipFill>
          <p:spPr>
            <a:xfrm>
              <a:off x="3885103" y="4256562"/>
              <a:ext cx="200762" cy="187176"/>
            </a:xfrm>
            <a:prstGeom prst="ellipse">
              <a:avLst/>
            </a:prstGeom>
            <a:ln w="63500" cap="rnd">
              <a:no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p:cNvSpPr txBox="1"/>
            <p:nvPr/>
          </p:nvSpPr>
          <p:spPr>
            <a:xfrm>
              <a:off x="4035398" y="4255434"/>
              <a:ext cx="2002706" cy="248851"/>
            </a:xfrm>
            <a:prstGeom prst="rect">
              <a:avLst/>
            </a:prstGeom>
            <a:noFill/>
          </p:spPr>
          <p:txBody>
            <a:bodyPr wrap="square" rtlCol="0">
              <a:spAutoFit/>
            </a:bodyPr>
            <a:lstStyle/>
            <a:p>
              <a:pPr>
                <a:lnSpc>
                  <a:spcPct val="75000"/>
                </a:lnSpc>
              </a:pPr>
              <a:r>
                <a:rPr lang="ro-RO" sz="1300" b="1" i="1" dirty="0">
                  <a:solidFill>
                    <a:schemeClr val="tx1">
                      <a:lumMod val="95000"/>
                      <a:lumOff val="5000"/>
                    </a:schemeClr>
                  </a:solidFill>
                </a:rPr>
                <a:t>Financial Intelligence</a:t>
              </a:r>
            </a:p>
          </p:txBody>
        </p:sp>
        <p:pic>
          <p:nvPicPr>
            <p:cNvPr id="20" name="Picture 19">
              <a:hlinkClick r:id="rId7"/>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885103" y="3752669"/>
              <a:ext cx="212372" cy="198000"/>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4042500" y="3743857"/>
              <a:ext cx="2181015" cy="242374"/>
            </a:xfrm>
            <a:prstGeom prst="rect">
              <a:avLst/>
            </a:prstGeom>
            <a:noFill/>
          </p:spPr>
          <p:txBody>
            <a:bodyPr wrap="square" rtlCol="0">
              <a:spAutoFit/>
            </a:bodyPr>
            <a:lstStyle/>
            <a:p>
              <a:pPr>
                <a:lnSpc>
                  <a:spcPct val="75000"/>
                </a:lnSpc>
              </a:pPr>
              <a:r>
                <a:rPr lang="ro-RO" sz="1300" b="1" i="1" dirty="0">
                  <a:solidFill>
                    <a:schemeClr val="tx1">
                      <a:lumMod val="95000"/>
                      <a:lumOff val="5000"/>
                    </a:schemeClr>
                  </a:solidFill>
                </a:rPr>
                <a:t>financialintelligence.ro</a:t>
              </a:r>
              <a:r>
                <a:rPr lang="ro-RO" sz="1300" dirty="0">
                  <a:solidFill>
                    <a:schemeClr val="tx1">
                      <a:lumMod val="95000"/>
                      <a:lumOff val="5000"/>
                    </a:schemeClr>
                  </a:solidFill>
                </a:rPr>
                <a:t> </a:t>
              </a:r>
            </a:p>
          </p:txBody>
        </p:sp>
      </p:grpSp>
    </p:spTree>
    <p:extLst>
      <p:ext uri="{BB962C8B-B14F-4D97-AF65-F5344CB8AC3E}">
        <p14:creationId xmlns:p14="http://schemas.microsoft.com/office/powerpoint/2010/main" val="269319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p:txBody>
          <a:bodyPr>
            <a:normAutofit/>
          </a:bodyPr>
          <a:lstStyle/>
          <a:p>
            <a:pPr algn="l"/>
            <a:r>
              <a:rPr lang="ro-RO" sz="3200" b="1" dirty="0"/>
              <a:t>Agenda</a:t>
            </a:r>
            <a:endParaRPr lang="en-US" sz="3200" b="1" dirty="0"/>
          </a:p>
        </p:txBody>
      </p:sp>
      <p:sp>
        <p:nvSpPr>
          <p:cNvPr id="3" name="Slide Number Placeholder 2">
            <a:extLst>
              <a:ext uri="{FF2B5EF4-FFF2-40B4-BE49-F238E27FC236}">
                <a16:creationId xmlns:a16="http://schemas.microsoft.com/office/drawing/2014/main" id="{FE60433D-E380-4571-991C-16B6CE7A48BE}"/>
              </a:ext>
            </a:extLst>
          </p:cNvPr>
          <p:cNvSpPr>
            <a:spLocks noGrp="1"/>
          </p:cNvSpPr>
          <p:nvPr>
            <p:ph type="sldNum" sz="quarter" idx="12"/>
          </p:nvPr>
        </p:nvSpPr>
        <p:spPr>
          <a:xfrm>
            <a:off x="9448800" y="6492875"/>
            <a:ext cx="2743200" cy="365125"/>
          </a:xfrm>
        </p:spPr>
        <p:txBody>
          <a:bodyPr/>
          <a:lstStyle/>
          <a:p>
            <a:fld id="{03DC2DEF-D2FE-4B45-ABA4-9F153FD1C98A}" type="slidenum">
              <a:rPr lang="en-US" smtClean="0"/>
              <a:t>3</a:t>
            </a:fld>
            <a:endParaRPr lang="en-US" dirty="0"/>
          </a:p>
        </p:txBody>
      </p:sp>
      <p:sp>
        <p:nvSpPr>
          <p:cNvPr id="11" name="Content Placeholder 10">
            <a:extLst>
              <a:ext uri="{FF2B5EF4-FFF2-40B4-BE49-F238E27FC236}">
                <a16:creationId xmlns:a16="http://schemas.microsoft.com/office/drawing/2014/main" id="{2B253683-524F-46CF-BFCD-BFF6A7A920A7}"/>
              </a:ext>
            </a:extLst>
          </p:cNvPr>
          <p:cNvSpPr>
            <a:spLocks noGrp="1"/>
          </p:cNvSpPr>
          <p:nvPr>
            <p:ph sz="half" idx="2"/>
          </p:nvPr>
        </p:nvSpPr>
        <p:spPr>
          <a:xfrm>
            <a:off x="371474" y="2443155"/>
            <a:ext cx="7502525" cy="3895502"/>
          </a:xfrm>
        </p:spPr>
        <p:txBody>
          <a:bodyPr>
            <a:noAutofit/>
          </a:bodyPr>
          <a:lstStyle/>
          <a:p>
            <a:pPr lvl="0">
              <a:lnSpc>
                <a:spcPct val="100000"/>
              </a:lnSpc>
              <a:spcBef>
                <a:spcPts val="0"/>
              </a:spcBef>
              <a:buFont typeface="Wingdings" panose="05000000000000000000" pitchFamily="2" charset="2"/>
              <a:buChar char="ü"/>
            </a:pPr>
            <a:r>
              <a:rPr lang="ro-RO" sz="1600" i="1" dirty="0">
                <a:latin typeface="+mj-lt"/>
              </a:rPr>
              <a:t>Evoluția prețului gazelor naturale în România și Europa;</a:t>
            </a:r>
          </a:p>
          <a:p>
            <a:pPr lvl="0">
              <a:lnSpc>
                <a:spcPct val="100000"/>
              </a:lnSpc>
              <a:spcBef>
                <a:spcPts val="0"/>
              </a:spcBef>
              <a:buFont typeface="Wingdings" panose="05000000000000000000" pitchFamily="2" charset="2"/>
              <a:buChar char="ü"/>
            </a:pPr>
            <a:r>
              <a:rPr lang="ro-RO" sz="1600" i="1" dirty="0">
                <a:latin typeface="+mj-lt"/>
              </a:rPr>
              <a:t>Aprovizionarea cu gaze naturale în iarna 2021-2022;</a:t>
            </a:r>
          </a:p>
          <a:p>
            <a:pPr lvl="0">
              <a:lnSpc>
                <a:spcPct val="100000"/>
              </a:lnSpc>
              <a:spcBef>
                <a:spcPts val="0"/>
              </a:spcBef>
              <a:buFont typeface="Wingdings" panose="05000000000000000000" pitchFamily="2" charset="2"/>
              <a:buChar char="ü"/>
            </a:pPr>
            <a:r>
              <a:rPr lang="ro-RO" sz="1600" i="1" dirty="0">
                <a:latin typeface="+mj-lt"/>
              </a:rPr>
              <a:t>Măsuri de sprijin pentru consumatori;</a:t>
            </a:r>
          </a:p>
          <a:p>
            <a:pPr lvl="0">
              <a:lnSpc>
                <a:spcPct val="100000"/>
              </a:lnSpc>
              <a:spcBef>
                <a:spcPts val="0"/>
              </a:spcBef>
              <a:buFont typeface="Wingdings" panose="05000000000000000000" pitchFamily="2" charset="2"/>
              <a:buChar char="ü"/>
            </a:pPr>
            <a:r>
              <a:rPr lang="ro-RO" sz="1600" i="1" dirty="0">
                <a:latin typeface="+mj-lt"/>
              </a:rPr>
              <a:t>Cine și când trebuie să intervină în controlul prețului;</a:t>
            </a:r>
          </a:p>
          <a:p>
            <a:pPr lvl="0">
              <a:lnSpc>
                <a:spcPct val="100000"/>
              </a:lnSpc>
              <a:spcBef>
                <a:spcPts val="0"/>
              </a:spcBef>
              <a:buFont typeface="Wingdings" panose="05000000000000000000" pitchFamily="2" charset="2"/>
              <a:buChar char="ü"/>
            </a:pPr>
            <a:r>
              <a:rPr lang="ro-RO" sz="1600" i="1" dirty="0">
                <a:latin typeface="+mj-lt"/>
              </a:rPr>
              <a:t>Tendințe ale prețului gazelor naturale;</a:t>
            </a:r>
          </a:p>
          <a:p>
            <a:pPr lvl="0">
              <a:lnSpc>
                <a:spcPct val="100000"/>
              </a:lnSpc>
              <a:spcBef>
                <a:spcPts val="0"/>
              </a:spcBef>
              <a:buFont typeface="Wingdings" panose="05000000000000000000" pitchFamily="2" charset="2"/>
              <a:buChar char="ü"/>
            </a:pPr>
            <a:r>
              <a:rPr lang="ro-RO" sz="1600" i="1" dirty="0">
                <a:latin typeface="+mj-lt"/>
              </a:rPr>
              <a:t>Cum folosim hidrogenul în interesul României;</a:t>
            </a:r>
          </a:p>
          <a:p>
            <a:pPr lvl="0">
              <a:lnSpc>
                <a:spcPct val="100000"/>
              </a:lnSpc>
              <a:spcBef>
                <a:spcPts val="0"/>
              </a:spcBef>
              <a:buFont typeface="Wingdings" panose="05000000000000000000" pitchFamily="2" charset="2"/>
              <a:buChar char="ü"/>
            </a:pPr>
            <a:r>
              <a:rPr lang="ro-RO" sz="1600" i="1" dirty="0">
                <a:latin typeface="+mj-lt"/>
              </a:rPr>
              <a:t>Evoluția producției de gaze naturale în România;</a:t>
            </a:r>
          </a:p>
          <a:p>
            <a:pPr lvl="0">
              <a:lnSpc>
                <a:spcPct val="100000"/>
              </a:lnSpc>
              <a:spcBef>
                <a:spcPts val="0"/>
              </a:spcBef>
              <a:buFont typeface="Wingdings" panose="05000000000000000000" pitchFamily="2" charset="2"/>
              <a:buChar char="ü"/>
            </a:pPr>
            <a:r>
              <a:rPr lang="ro-RO" sz="1600" i="1" dirty="0">
                <a:latin typeface="+mj-lt"/>
              </a:rPr>
              <a:t>Perspectiva evoluției prețului gazelor după demararea exploatării în Marea Neagră;</a:t>
            </a:r>
          </a:p>
          <a:p>
            <a:pPr lvl="0">
              <a:lnSpc>
                <a:spcPct val="100000"/>
              </a:lnSpc>
              <a:spcBef>
                <a:spcPts val="0"/>
              </a:spcBef>
              <a:buFont typeface="Wingdings" panose="05000000000000000000" pitchFamily="2" charset="2"/>
              <a:buChar char="ü"/>
            </a:pPr>
            <a:r>
              <a:rPr lang="ro-RO" sz="1600" i="1" dirty="0">
                <a:latin typeface="+mj-lt"/>
              </a:rPr>
              <a:t>Extinderea reţelei de distribuţie a gazelor;</a:t>
            </a:r>
          </a:p>
          <a:p>
            <a:pPr lvl="0">
              <a:lnSpc>
                <a:spcPct val="100000"/>
              </a:lnSpc>
              <a:spcBef>
                <a:spcPts val="0"/>
              </a:spcBef>
              <a:buFont typeface="Wingdings" panose="05000000000000000000" pitchFamily="2" charset="2"/>
              <a:buChar char="ü"/>
            </a:pPr>
            <a:r>
              <a:rPr lang="ro-RO" sz="1600" i="1" dirty="0">
                <a:latin typeface="+mj-lt"/>
              </a:rPr>
              <a:t>Cum folosim BRUA în avantajul României?</a:t>
            </a:r>
          </a:p>
          <a:p>
            <a:pPr lvl="0">
              <a:lnSpc>
                <a:spcPct val="100000"/>
              </a:lnSpc>
              <a:spcBef>
                <a:spcPts val="0"/>
              </a:spcBef>
              <a:buFont typeface="Wingdings" panose="05000000000000000000" pitchFamily="2" charset="2"/>
              <a:buChar char="ü"/>
            </a:pPr>
            <a:r>
              <a:rPr lang="ro-RO" sz="1600" i="1" dirty="0">
                <a:latin typeface="+mj-lt"/>
              </a:rPr>
              <a:t>Adoptarea taxonomiei pentru gazele naturale;</a:t>
            </a:r>
          </a:p>
          <a:p>
            <a:pPr lvl="0">
              <a:lnSpc>
                <a:spcPct val="100000"/>
              </a:lnSpc>
              <a:spcBef>
                <a:spcPts val="0"/>
              </a:spcBef>
              <a:buFont typeface="Wingdings" panose="05000000000000000000" pitchFamily="2" charset="2"/>
              <a:buChar char="ü"/>
            </a:pPr>
            <a:r>
              <a:rPr lang="ro-RO" sz="1600" i="1" dirty="0">
                <a:latin typeface="+mj-lt"/>
              </a:rPr>
              <a:t>PNRR, Fondul de modernizare şi Fondurile Structurale 2021-2027: trei surse importante de finanțare din fonduri europene a proiectelor din energie;</a:t>
            </a:r>
          </a:p>
          <a:p>
            <a:pPr lvl="0">
              <a:lnSpc>
                <a:spcPct val="100000"/>
              </a:lnSpc>
              <a:spcBef>
                <a:spcPts val="0"/>
              </a:spcBef>
              <a:buFont typeface="Wingdings" panose="05000000000000000000" pitchFamily="2" charset="2"/>
              <a:buChar char="ü"/>
            </a:pPr>
            <a:r>
              <a:rPr lang="ro-RO" sz="1600" i="1" dirty="0">
                <a:latin typeface="+mj-lt"/>
              </a:rPr>
              <a:t>România și tranziția către o energie curată, fără emisii – tranziția energetică – oportunitate economică;</a:t>
            </a:r>
          </a:p>
          <a:p>
            <a:pPr lvl="0">
              <a:lnSpc>
                <a:spcPct val="100000"/>
              </a:lnSpc>
              <a:spcBef>
                <a:spcPts val="0"/>
              </a:spcBef>
              <a:buFont typeface="Wingdings" panose="05000000000000000000" pitchFamily="2" charset="2"/>
              <a:buChar char="ü"/>
            </a:pPr>
            <a:r>
              <a:rPr lang="ro-RO" sz="1600" i="1" dirty="0">
                <a:latin typeface="+mj-lt"/>
              </a:rPr>
              <a:t>Green Deal – o realitate care generează oportunități și implică riscuri.</a:t>
            </a:r>
            <a:endParaRPr lang="en-US" sz="1600" i="1" dirty="0">
              <a:solidFill>
                <a:schemeClr val="accent3">
                  <a:lumMod val="75000"/>
                </a:schemeClr>
              </a:solidFill>
              <a:latin typeface="+mj-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0204" y="324654"/>
            <a:ext cx="622246" cy="622246"/>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 t="-523" r="29727" b="523"/>
          <a:stretch/>
        </p:blipFill>
        <p:spPr>
          <a:xfrm>
            <a:off x="8056880" y="2470150"/>
            <a:ext cx="4135120" cy="3886200"/>
          </a:xfrm>
          <a:prstGeom prst="rect">
            <a:avLst/>
          </a:prstGeom>
        </p:spPr>
      </p:pic>
    </p:spTree>
    <p:extLst>
      <p:ext uri="{BB962C8B-B14F-4D97-AF65-F5344CB8AC3E}">
        <p14:creationId xmlns:p14="http://schemas.microsoft.com/office/powerpoint/2010/main" val="1154969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365126"/>
            <a:ext cx="10982325" cy="562582"/>
          </a:xfrm>
        </p:spPr>
        <p:txBody>
          <a:bodyPr>
            <a:noAutofit/>
          </a:bodyPr>
          <a:lstStyle/>
          <a:p>
            <a:r>
              <a:rPr lang="en-US" sz="3200" b="1" dirty="0"/>
              <a:t>Speaker</a:t>
            </a:r>
            <a:r>
              <a:rPr lang="ro-RO" sz="3200" b="1" dirty="0"/>
              <a:t>i</a:t>
            </a:r>
            <a:endParaRPr lang="en-US" sz="3200" b="1" dirty="0"/>
          </a:p>
        </p:txBody>
      </p:sp>
      <p:sp>
        <p:nvSpPr>
          <p:cNvPr id="4" name="Slide Number Placeholder 3"/>
          <p:cNvSpPr>
            <a:spLocks noGrp="1"/>
          </p:cNvSpPr>
          <p:nvPr>
            <p:ph type="sldNum" sz="quarter" idx="12"/>
          </p:nvPr>
        </p:nvSpPr>
        <p:spPr>
          <a:xfrm>
            <a:off x="11644019" y="6446520"/>
            <a:ext cx="373062" cy="222690"/>
          </a:xfrm>
        </p:spPr>
        <p:txBody>
          <a:bodyPr/>
          <a:lstStyle/>
          <a:p>
            <a:fld id="{03DC2DEF-D2FE-4B45-ABA4-9F153FD1C98A}" type="slidenum">
              <a:rPr lang="en-US" smtClean="0"/>
              <a:t>4</a:t>
            </a:fld>
            <a:endParaRPr lang="en-US" dirty="0"/>
          </a:p>
        </p:txBody>
      </p:sp>
      <p:sp>
        <p:nvSpPr>
          <p:cNvPr id="18" name="Text Placeholder 13">
            <a:extLst>
              <a:ext uri="{FF2B5EF4-FFF2-40B4-BE49-F238E27FC236}">
                <a16:creationId xmlns:a16="http://schemas.microsoft.com/office/drawing/2014/main" id="{32B0CB1D-E6FE-4346-B4DC-C1AC8F0F5CC6}"/>
              </a:ext>
            </a:extLst>
          </p:cNvPr>
          <p:cNvSpPr txBox="1">
            <a:spLocks/>
          </p:cNvSpPr>
          <p:nvPr/>
        </p:nvSpPr>
        <p:spPr>
          <a:xfrm>
            <a:off x="7146004" y="5593661"/>
            <a:ext cx="1294211" cy="811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o-RO" sz="1200" b="1" dirty="0">
                <a:solidFill>
                  <a:schemeClr val="accent1"/>
                </a:solidFill>
              </a:rPr>
              <a:t>Dumitru CHISĂLIȚĂ</a:t>
            </a:r>
          </a:p>
        </p:txBody>
      </p:sp>
      <p:sp>
        <p:nvSpPr>
          <p:cNvPr id="19" name="Rectangle 18"/>
          <p:cNvSpPr/>
          <p:nvPr/>
        </p:nvSpPr>
        <p:spPr>
          <a:xfrm>
            <a:off x="7166832" y="5902704"/>
            <a:ext cx="1405114" cy="553998"/>
          </a:xfrm>
          <a:prstGeom prst="rect">
            <a:avLst/>
          </a:prstGeom>
        </p:spPr>
        <p:txBody>
          <a:bodyPr wrap="square">
            <a:spAutoFit/>
          </a:bodyPr>
          <a:lstStyle/>
          <a:p>
            <a:r>
              <a:rPr lang="en-GB" sz="1000" spc="-30" dirty="0" err="1">
                <a:latin typeface="Arial Narrow" panose="020B0606020202030204" pitchFamily="34" charset="0"/>
                <a:cs typeface="Calibri Light" panose="020F0302020204030204" pitchFamily="34" charset="0"/>
              </a:rPr>
              <a:t>Președinte</a:t>
            </a:r>
            <a:r>
              <a:rPr lang="ro-RO" sz="1000" spc="-30" dirty="0">
                <a:latin typeface="Arial Narrow" panose="020B0606020202030204" pitchFamily="34" charset="0"/>
                <a:cs typeface="Calibri Light" panose="020F0302020204030204" pitchFamily="34" charset="0"/>
              </a:rPr>
              <a:t>,</a:t>
            </a:r>
            <a:r>
              <a:rPr lang="en-GB" sz="1000" spc="-30" dirty="0">
                <a:latin typeface="Arial Narrow" panose="020B0606020202030204" pitchFamily="34" charset="0"/>
                <a:cs typeface="Calibri Light" panose="020F0302020204030204" pitchFamily="34" charset="0"/>
              </a:rPr>
              <a:t> </a:t>
            </a:r>
            <a:r>
              <a:rPr lang="en-GB" sz="1000" spc="-30" dirty="0" err="1">
                <a:latin typeface="Arial Narrow" panose="020B0606020202030204" pitchFamily="34" charset="0"/>
                <a:cs typeface="Calibri Light" panose="020F0302020204030204" pitchFamily="34" charset="0"/>
              </a:rPr>
              <a:t>Asociați</a:t>
            </a:r>
            <a:r>
              <a:rPr lang="ro-RO" sz="1000" spc="-30" dirty="0">
                <a:latin typeface="Arial Narrow" panose="020B0606020202030204" pitchFamily="34" charset="0"/>
                <a:cs typeface="Calibri Light" panose="020F0302020204030204" pitchFamily="34" charset="0"/>
              </a:rPr>
              <a:t>a</a:t>
            </a:r>
            <a:r>
              <a:rPr lang="en-GB" sz="1000" spc="-30" dirty="0">
                <a:latin typeface="Arial Narrow" panose="020B0606020202030204" pitchFamily="34" charset="0"/>
                <a:cs typeface="Calibri Light" panose="020F0302020204030204" pitchFamily="34" charset="0"/>
              </a:rPr>
              <a:t> </a:t>
            </a:r>
            <a:r>
              <a:rPr lang="en-GB" sz="1000" spc="-30" dirty="0" err="1">
                <a:latin typeface="Arial Narrow" panose="020B0606020202030204" pitchFamily="34" charset="0"/>
                <a:cs typeface="Calibri Light" panose="020F0302020204030204" pitchFamily="34" charset="0"/>
              </a:rPr>
              <a:t>Energia</a:t>
            </a:r>
            <a:r>
              <a:rPr lang="en-GB" sz="1000" spc="-30" dirty="0">
                <a:latin typeface="Arial Narrow" panose="020B0606020202030204" pitchFamily="34" charset="0"/>
                <a:cs typeface="Calibri Light" panose="020F0302020204030204" pitchFamily="34" charset="0"/>
              </a:rPr>
              <a:t> </a:t>
            </a:r>
            <a:r>
              <a:rPr lang="en-GB" sz="1000" spc="-30" dirty="0" err="1">
                <a:latin typeface="Arial Narrow" panose="020B0606020202030204" pitchFamily="34" charset="0"/>
                <a:cs typeface="Calibri Light" panose="020F0302020204030204" pitchFamily="34" charset="0"/>
              </a:rPr>
              <a:t>Inteligentă</a:t>
            </a:r>
            <a:r>
              <a:rPr lang="en-GB" sz="1000" spc="-30" dirty="0">
                <a:latin typeface="Arial Narrow" panose="020B0606020202030204" pitchFamily="34" charset="0"/>
                <a:cs typeface="Calibri Light" panose="020F0302020204030204" pitchFamily="34" charset="0"/>
              </a:rPr>
              <a:t> </a:t>
            </a:r>
            <a:r>
              <a:rPr lang="ro-RO" sz="1000" spc="-30" dirty="0">
                <a:latin typeface="Arial Narrow" panose="020B0606020202030204" pitchFamily="34" charset="0"/>
                <a:cs typeface="Calibri Light" panose="020F0302020204030204" pitchFamily="34" charset="0"/>
              </a:rPr>
              <a:t>(confirmat)</a:t>
            </a:r>
            <a:endParaRPr lang="en-US" sz="1000" spc="-30" dirty="0">
              <a:latin typeface="Arial Narrow" panose="020B0606020202030204" pitchFamily="34" charset="0"/>
              <a:cs typeface="Calibri Light" panose="020F0302020204030204" pitchFamily="34" charset="0"/>
            </a:endParaRPr>
          </a:p>
        </p:txBody>
      </p:sp>
      <p:sp>
        <p:nvSpPr>
          <p:cNvPr id="20" name="Rectangle 19"/>
          <p:cNvSpPr/>
          <p:nvPr/>
        </p:nvSpPr>
        <p:spPr>
          <a:xfrm>
            <a:off x="5814308" y="1660050"/>
            <a:ext cx="1012767" cy="400110"/>
          </a:xfrm>
          <a:prstGeom prst="rect">
            <a:avLst/>
          </a:prstGeom>
        </p:spPr>
        <p:txBody>
          <a:bodyPr wrap="square">
            <a:spAutoFit/>
          </a:bodyPr>
          <a:lstStyle/>
          <a:p>
            <a:pPr lvl="0">
              <a:spcAft>
                <a:spcPts val="0"/>
              </a:spcAft>
            </a:pPr>
            <a:r>
              <a:rPr lang="pt-BR" sz="1000" spc="-30" dirty="0">
                <a:latin typeface="Arial Narrow" panose="020B0606020202030204" pitchFamily="34" charset="0"/>
                <a:cs typeface="Calibri Light" panose="020F0302020204030204" pitchFamily="34" charset="0"/>
              </a:rPr>
              <a:t>Secretar </a:t>
            </a:r>
            <a:r>
              <a:rPr lang="ro-RO" sz="1000" spc="-30" dirty="0">
                <a:latin typeface="Arial Narrow" panose="020B0606020202030204" pitchFamily="34" charset="0"/>
                <a:cs typeface="Calibri Light" panose="020F0302020204030204" pitchFamily="34" charset="0"/>
              </a:rPr>
              <a:t>G</a:t>
            </a:r>
            <a:r>
              <a:rPr lang="pt-BR" sz="1000" spc="-30" dirty="0">
                <a:latin typeface="Arial Narrow" panose="020B0606020202030204" pitchFamily="34" charset="0"/>
                <a:cs typeface="Calibri Light" panose="020F0302020204030204" pitchFamily="34" charset="0"/>
              </a:rPr>
              <a:t>eneral al Guvernului </a:t>
            </a:r>
            <a:r>
              <a:rPr lang="ro-RO" sz="1000" spc="-30" dirty="0">
                <a:latin typeface="Arial Narrow" panose="020B0606020202030204" pitchFamily="34" charset="0"/>
                <a:cs typeface="Calibri Light" panose="020F0302020204030204" pitchFamily="34" charset="0"/>
              </a:rPr>
              <a:t>(tbc)</a:t>
            </a:r>
            <a:endParaRPr lang="en-US" sz="1000" spc="-30" dirty="0">
              <a:latin typeface="Arial Narrow" panose="020B0606020202030204" pitchFamily="34" charset="0"/>
              <a:cs typeface="Calibri Light" panose="020F0302020204030204" pitchFamily="34" charset="0"/>
            </a:endParaRPr>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0204" y="324654"/>
            <a:ext cx="622246" cy="622246"/>
          </a:xfrm>
          <a:prstGeom prst="rect">
            <a:avLst/>
          </a:prstGeom>
        </p:spPr>
      </p:pic>
      <p:sp>
        <p:nvSpPr>
          <p:cNvPr id="44" name="Text Placeholder 13">
            <a:extLst>
              <a:ext uri="{FF2B5EF4-FFF2-40B4-BE49-F238E27FC236}">
                <a16:creationId xmlns:a16="http://schemas.microsoft.com/office/drawing/2014/main" id="{32B0CB1D-E6FE-4346-B4DC-C1AC8F0F5CC6}"/>
              </a:ext>
            </a:extLst>
          </p:cNvPr>
          <p:cNvSpPr txBox="1">
            <a:spLocks/>
          </p:cNvSpPr>
          <p:nvPr/>
        </p:nvSpPr>
        <p:spPr>
          <a:xfrm>
            <a:off x="2921791" y="1298850"/>
            <a:ext cx="1169974" cy="666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None/>
            </a:pPr>
            <a:r>
              <a:rPr lang="ro-RO" sz="1200" b="1" dirty="0"/>
              <a:t>George Sergiu NICULESCU</a:t>
            </a:r>
            <a:endParaRPr lang="en-US" sz="1200" b="1" dirty="0"/>
          </a:p>
        </p:txBody>
      </p:sp>
      <p:sp>
        <p:nvSpPr>
          <p:cNvPr id="38" name="Text Placeholder 11">
            <a:extLst>
              <a:ext uri="{FF2B5EF4-FFF2-40B4-BE49-F238E27FC236}">
                <a16:creationId xmlns:a16="http://schemas.microsoft.com/office/drawing/2014/main" id="{E7EDDEA1-898C-4B9E-891D-BE99BDBE1059}"/>
              </a:ext>
            </a:extLst>
          </p:cNvPr>
          <p:cNvSpPr txBox="1">
            <a:spLocks/>
          </p:cNvSpPr>
          <p:nvPr/>
        </p:nvSpPr>
        <p:spPr>
          <a:xfrm>
            <a:off x="4459118" y="5369675"/>
            <a:ext cx="990549" cy="6565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None/>
            </a:pPr>
            <a:r>
              <a:rPr lang="en-US" sz="1200" b="1" dirty="0" err="1"/>
              <a:t>Ioan</a:t>
            </a:r>
            <a:r>
              <a:rPr lang="en-US" sz="1200" b="1" dirty="0"/>
              <a:t> </a:t>
            </a:r>
            <a:r>
              <a:rPr lang="ro-RO" sz="1200" b="1" dirty="0"/>
              <a:t>IORDACHE</a:t>
            </a:r>
            <a:endParaRPr lang="en-ZA" sz="1200"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777" t="-1112" r="1111" b="4914"/>
          <a:stretch/>
        </p:blipFill>
        <p:spPr>
          <a:xfrm>
            <a:off x="6186401" y="5491038"/>
            <a:ext cx="1008703"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 name="Text Placeholder 13">
            <a:extLst>
              <a:ext uri="{FF2B5EF4-FFF2-40B4-BE49-F238E27FC236}">
                <a16:creationId xmlns:a16="http://schemas.microsoft.com/office/drawing/2014/main" id="{32B0CB1D-E6FE-4346-B4DC-C1AC8F0F5CC6}"/>
              </a:ext>
            </a:extLst>
          </p:cNvPr>
          <p:cNvSpPr txBox="1">
            <a:spLocks/>
          </p:cNvSpPr>
          <p:nvPr/>
        </p:nvSpPr>
        <p:spPr>
          <a:xfrm>
            <a:off x="10218797" y="2708629"/>
            <a:ext cx="859151" cy="6778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o-RO" sz="1200" b="1" dirty="0"/>
              <a:t>Cătălin</a:t>
            </a:r>
            <a:r>
              <a:rPr lang="ro-RO" sz="1200" b="1" dirty="0">
                <a:cs typeface="Calibri" panose="020F0502020204030204" pitchFamily="34" charset="0"/>
              </a:rPr>
              <a:t> NIȚĂ</a:t>
            </a:r>
            <a:endParaRPr lang="en-US" sz="1200" b="1" dirty="0">
              <a:cs typeface="Calibri" panose="020F0502020204030204" pitchFamily="34" charset="0"/>
            </a:endParaRPr>
          </a:p>
        </p:txBody>
      </p:sp>
      <p:sp>
        <p:nvSpPr>
          <p:cNvPr id="40" name="Rectangle 39"/>
          <p:cNvSpPr/>
          <p:nvPr/>
        </p:nvSpPr>
        <p:spPr>
          <a:xfrm>
            <a:off x="10201445" y="3004228"/>
            <a:ext cx="1172174" cy="707886"/>
          </a:xfrm>
          <a:prstGeom prst="rect">
            <a:avLst/>
          </a:prstGeom>
        </p:spPr>
        <p:txBody>
          <a:bodyPr wrap="square">
            <a:spAutoFit/>
          </a:bodyPr>
          <a:lstStyle/>
          <a:p>
            <a:r>
              <a:rPr lang="ro-RO" sz="1000" spc="-30" dirty="0">
                <a:latin typeface="Arial Narrow" panose="020B0606020202030204" pitchFamily="34" charset="0"/>
                <a:cs typeface="Calibri Light" panose="020F0302020204030204" pitchFamily="34" charset="0"/>
              </a:rPr>
              <a:t>Director Executiv, Federația Patronală Petrol și Gaze (FPPG) (confirmat)</a:t>
            </a:r>
            <a:endParaRPr lang="en-US" sz="1000" spc="-30" dirty="0">
              <a:latin typeface="Arial Narrow" panose="020B0606020202030204" pitchFamily="34" charset="0"/>
              <a:cs typeface="Calibri Light" panose="020F0302020204030204" pitchFamily="34" charset="0"/>
            </a:endParaRPr>
          </a:p>
        </p:txBody>
      </p:sp>
      <p:sp>
        <p:nvSpPr>
          <p:cNvPr id="42" name="Rectangle 41"/>
          <p:cNvSpPr/>
          <p:nvPr/>
        </p:nvSpPr>
        <p:spPr>
          <a:xfrm>
            <a:off x="10198142" y="5568091"/>
            <a:ext cx="1175477" cy="424732"/>
          </a:xfrm>
          <a:prstGeom prst="rect">
            <a:avLst/>
          </a:prstGeom>
        </p:spPr>
        <p:txBody>
          <a:bodyPr wrap="square">
            <a:spAutoFit/>
          </a:bodyPr>
          <a:lstStyle/>
          <a:p>
            <a:pPr defTabSz="914400">
              <a:lnSpc>
                <a:spcPct val="90000"/>
              </a:lnSpc>
              <a:spcBef>
                <a:spcPts val="1000"/>
              </a:spcBef>
            </a:pPr>
            <a:r>
              <a:rPr lang="ro-RO" sz="1200" b="1" dirty="0">
                <a:solidFill>
                  <a:schemeClr val="accent1"/>
                </a:solidFill>
              </a:rPr>
              <a:t>Adina ARDELEANU</a:t>
            </a:r>
            <a:endParaRPr lang="en-US" sz="1200" b="1" dirty="0">
              <a:solidFill>
                <a:schemeClr val="accent1"/>
              </a:solidFill>
            </a:endParaRPr>
          </a:p>
        </p:txBody>
      </p:sp>
      <p:sp>
        <p:nvSpPr>
          <p:cNvPr id="43" name="Rectangle 42"/>
          <p:cNvSpPr/>
          <p:nvPr/>
        </p:nvSpPr>
        <p:spPr>
          <a:xfrm>
            <a:off x="10211760" y="5893395"/>
            <a:ext cx="1316426" cy="400110"/>
          </a:xfrm>
          <a:prstGeom prst="rect">
            <a:avLst/>
          </a:prstGeom>
        </p:spPr>
        <p:txBody>
          <a:bodyPr wrap="square">
            <a:spAutoFit/>
          </a:bodyPr>
          <a:lstStyle/>
          <a:p>
            <a:r>
              <a:rPr lang="ro-RO" sz="1000" spc="-30" dirty="0">
                <a:latin typeface="Arial Narrow" panose="020B0606020202030204" pitchFamily="34" charset="0"/>
                <a:cs typeface="Calibri Light" panose="020F0302020204030204" pitchFamily="34" charset="0"/>
              </a:rPr>
              <a:t>Membru Fondator Financial Intelligence</a:t>
            </a:r>
            <a:endParaRPr lang="en-US" sz="1000" spc="-30" dirty="0">
              <a:latin typeface="Arial Narrow" panose="020B0606020202030204" pitchFamily="34" charset="0"/>
              <a:cs typeface="Calibri Light" panose="020F0302020204030204" pitchFamily="34" charset="0"/>
            </a:endParaRPr>
          </a:p>
        </p:txBody>
      </p:sp>
      <p:sp>
        <p:nvSpPr>
          <p:cNvPr id="46" name="Rectangle 45"/>
          <p:cNvSpPr/>
          <p:nvPr/>
        </p:nvSpPr>
        <p:spPr>
          <a:xfrm>
            <a:off x="2932670" y="1632318"/>
            <a:ext cx="1117513" cy="553998"/>
          </a:xfrm>
          <a:prstGeom prst="rect">
            <a:avLst/>
          </a:prstGeom>
        </p:spPr>
        <p:txBody>
          <a:bodyPr wrap="square">
            <a:spAutoFit/>
          </a:bodyPr>
          <a:lstStyle/>
          <a:p>
            <a:pPr lvl="0">
              <a:spcAft>
                <a:spcPts val="0"/>
              </a:spcAft>
            </a:pPr>
            <a:r>
              <a:rPr lang="ro-RO" sz="1000" spc="-30" dirty="0">
                <a:latin typeface="Arial Narrow" panose="020B0606020202030204" pitchFamily="34" charset="0"/>
                <a:cs typeface="Calibri Light" panose="020F0302020204030204" pitchFamily="34" charset="0"/>
              </a:rPr>
              <a:t>Secretar de stat, Ministerul Energiei (confirmat)</a:t>
            </a:r>
            <a:endParaRPr lang="en-US" sz="1000" spc="-30" dirty="0">
              <a:latin typeface="Arial Narrow" panose="020B0606020202030204" pitchFamily="34" charset="0"/>
              <a:cs typeface="Calibri Light" panose="020F0302020204030204" pitchFamily="34" charset="0"/>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959" y="1302896"/>
            <a:ext cx="1008987"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1" name="Rectangle 50"/>
          <p:cNvSpPr/>
          <p:nvPr/>
        </p:nvSpPr>
        <p:spPr>
          <a:xfrm>
            <a:off x="8501730" y="1552815"/>
            <a:ext cx="1792759" cy="861774"/>
          </a:xfrm>
          <a:prstGeom prst="rect">
            <a:avLst/>
          </a:prstGeom>
        </p:spPr>
        <p:txBody>
          <a:bodyPr wrap="square">
            <a:spAutoFit/>
          </a:bodyPr>
          <a:lstStyle/>
          <a:p>
            <a:pPr marR="457200" lvl="0">
              <a:spcAft>
                <a:spcPts val="0"/>
              </a:spcAft>
            </a:pPr>
            <a:r>
              <a:rPr lang="en-US" sz="1000" spc="-30" dirty="0" err="1">
                <a:latin typeface="Arial Narrow" panose="020B0606020202030204" pitchFamily="34" charset="0"/>
                <a:cs typeface="Calibri Light" panose="020F0302020204030204" pitchFamily="34" charset="0"/>
              </a:rPr>
              <a:t>Preşedint</a:t>
            </a:r>
            <a:r>
              <a:rPr lang="ro-RO" sz="1000" spc="-30" dirty="0">
                <a:latin typeface="Arial Narrow" panose="020B0606020202030204" pitchFamily="34" charset="0"/>
                <a:cs typeface="Calibri Light" panose="020F0302020204030204" pitchFamily="34" charset="0"/>
              </a:rPr>
              <a:t>ele</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Comisi</a:t>
            </a:r>
            <a:r>
              <a:rPr lang="ro-RO" sz="1000" spc="-30" dirty="0">
                <a:latin typeface="Arial Narrow" panose="020B0606020202030204" pitchFamily="34" charset="0"/>
                <a:cs typeface="Calibri Light" panose="020F0302020204030204" pitchFamily="34" charset="0"/>
              </a:rPr>
              <a:t>ei</a:t>
            </a:r>
            <a:r>
              <a:rPr lang="en-US" sz="1000" spc="-30" dirty="0">
                <a:latin typeface="Arial Narrow" panose="020B0606020202030204" pitchFamily="34" charset="0"/>
                <a:cs typeface="Calibri Light" panose="020F0302020204030204" pitchFamily="34" charset="0"/>
              </a:rPr>
              <a:t> </a:t>
            </a:r>
            <a:r>
              <a:rPr lang="ro-RO" sz="1000" spc="-30" dirty="0">
                <a:latin typeface="Arial Narrow" panose="020B0606020202030204" pitchFamily="34" charset="0"/>
                <a:cs typeface="Calibri Light" panose="020F0302020204030204" pitchFamily="34" charset="0"/>
              </a:rPr>
              <a:t>pentru </a:t>
            </a:r>
            <a:r>
              <a:rPr lang="en-US" sz="1000" spc="-30" dirty="0" err="1">
                <a:latin typeface="Arial Narrow" panose="020B0606020202030204" pitchFamily="34" charset="0"/>
                <a:cs typeface="Calibri Light" panose="020F0302020204030204" pitchFamily="34" charset="0"/>
              </a:rPr>
              <a:t>energie</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infrastructură</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energetică</a:t>
            </a:r>
            <a:r>
              <a:rPr lang="ro-RO"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resurse</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minerale</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Senat</a:t>
            </a:r>
            <a:r>
              <a:rPr lang="ro-RO" sz="1000" spc="-30" dirty="0">
                <a:latin typeface="Arial Narrow" panose="020B0606020202030204" pitchFamily="34" charset="0"/>
                <a:cs typeface="Calibri Light" panose="020F0302020204030204" pitchFamily="34" charset="0"/>
              </a:rPr>
              <a:t> (confirmat)</a:t>
            </a:r>
            <a:endParaRPr lang="en-US" sz="1000" b="1" spc="-30" dirty="0">
              <a:latin typeface="Arial Narrow" panose="020B0606020202030204" pitchFamily="34" charset="0"/>
              <a:cs typeface="Calibri Light" panose="020F0302020204030204" pitchFamily="34" charset="0"/>
            </a:endParaRPr>
          </a:p>
        </p:txBody>
      </p:sp>
      <p:sp>
        <p:nvSpPr>
          <p:cNvPr id="52" name="Rectangle 51"/>
          <p:cNvSpPr/>
          <p:nvPr/>
        </p:nvSpPr>
        <p:spPr>
          <a:xfrm>
            <a:off x="8497984" y="1211016"/>
            <a:ext cx="1303981" cy="424732"/>
          </a:xfrm>
          <a:prstGeom prst="rect">
            <a:avLst/>
          </a:prstGeom>
        </p:spPr>
        <p:txBody>
          <a:bodyPr wrap="square">
            <a:spAutoFit/>
          </a:bodyPr>
          <a:lstStyle/>
          <a:p>
            <a:pPr>
              <a:lnSpc>
                <a:spcPct val="90000"/>
              </a:lnSpc>
              <a:spcBef>
                <a:spcPts val="1000"/>
              </a:spcBef>
            </a:pPr>
            <a:r>
              <a:rPr lang="en-US" sz="1200" b="1" dirty="0" err="1"/>
              <a:t>István</a:t>
            </a:r>
            <a:r>
              <a:rPr lang="ro-RO" sz="1200" b="1" dirty="0"/>
              <a:t> </a:t>
            </a:r>
            <a:r>
              <a:rPr lang="en-US" sz="1200" b="1" dirty="0"/>
              <a:t>-</a:t>
            </a:r>
            <a:r>
              <a:rPr lang="en-US" sz="1200" b="1" dirty="0" err="1"/>
              <a:t>Loránt</a:t>
            </a:r>
            <a:r>
              <a:rPr lang="en-US" sz="1200" b="1" dirty="0"/>
              <a:t> ANTAL</a:t>
            </a:r>
          </a:p>
        </p:txBody>
      </p:sp>
      <p:sp>
        <p:nvSpPr>
          <p:cNvPr id="28" name="Rectangle 27"/>
          <p:cNvSpPr/>
          <p:nvPr/>
        </p:nvSpPr>
        <p:spPr>
          <a:xfrm>
            <a:off x="4468285" y="5678087"/>
            <a:ext cx="1511893" cy="1015663"/>
          </a:xfrm>
          <a:prstGeom prst="rect">
            <a:avLst/>
          </a:prstGeom>
        </p:spPr>
        <p:txBody>
          <a:bodyPr wrap="square">
            <a:spAutoFit/>
          </a:bodyPr>
          <a:lstStyle/>
          <a:p>
            <a:r>
              <a:rPr lang="ro-RO" sz="1000" spc="-30" dirty="0">
                <a:latin typeface="Arial Narrow" panose="020B0606020202030204" pitchFamily="34" charset="0"/>
                <a:cs typeface="Calibri Light" panose="020F0302020204030204" pitchFamily="34" charset="0"/>
              </a:rPr>
              <a:t>Membru - Asociația Energia Inteligentă și Director Executiv,</a:t>
            </a:r>
          </a:p>
          <a:p>
            <a:r>
              <a:rPr lang="ro-RO" sz="1000" spc="-30" dirty="0">
                <a:latin typeface="Arial Narrow" panose="020B0606020202030204" pitchFamily="34" charset="0"/>
                <a:cs typeface="Calibri Light" panose="020F0302020204030204" pitchFamily="34" charset="0"/>
              </a:rPr>
              <a:t>Asociația pt energia</a:t>
            </a:r>
          </a:p>
          <a:p>
            <a:r>
              <a:rPr lang="ro-RO" sz="1000" spc="-30" dirty="0">
                <a:latin typeface="Arial Narrow" panose="020B0606020202030204" pitchFamily="34" charset="0"/>
                <a:cs typeface="Calibri Light" panose="020F0302020204030204" pitchFamily="34" charset="0"/>
              </a:rPr>
              <a:t>hidrogenului din România (confirmat)</a:t>
            </a:r>
            <a:endParaRPr lang="en-US" sz="1000" spc="-30" dirty="0">
              <a:latin typeface="Arial Narrow" panose="020B0606020202030204" pitchFamily="34" charset="0"/>
              <a:cs typeface="Calibri Light" panose="020F0302020204030204" pitchFamily="34" charset="0"/>
            </a:endParaRPr>
          </a:p>
          <a:p>
            <a:endParaRPr lang="en-US" sz="1000" spc="-30" dirty="0">
              <a:latin typeface="Arial Narrow" panose="020B0606020202030204" pitchFamily="34" charset="0"/>
              <a:cs typeface="Calibri Light" panose="020F0302020204030204" pitchFamily="34" charset="0"/>
            </a:endParaRPr>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8016" y="5491038"/>
            <a:ext cx="1008000"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Rectangle 32"/>
          <p:cNvSpPr/>
          <p:nvPr/>
        </p:nvSpPr>
        <p:spPr>
          <a:xfrm>
            <a:off x="8103294" y="5283466"/>
            <a:ext cx="1067023" cy="276999"/>
          </a:xfrm>
          <a:prstGeom prst="rect">
            <a:avLst/>
          </a:prstGeom>
        </p:spPr>
        <p:txBody>
          <a:bodyPr wrap="none">
            <a:spAutoFit/>
          </a:bodyPr>
          <a:lstStyle/>
          <a:p>
            <a:r>
              <a:rPr lang="ro-RO" sz="1200" b="1" i="1" dirty="0">
                <a:solidFill>
                  <a:schemeClr val="accent1"/>
                </a:solidFill>
              </a:rPr>
              <a:t>MODERATORI</a:t>
            </a:r>
            <a:endParaRPr lang="en-US" sz="1200" dirty="0"/>
          </a:p>
        </p:txBody>
      </p:sp>
      <p:pic>
        <p:nvPicPr>
          <p:cNvPr id="36" name="Picture 35"/>
          <p:cNvPicPr>
            <a:picLocks noChangeAspect="1"/>
          </p:cNvPicPr>
          <p:nvPr/>
        </p:nvPicPr>
        <p:blipFill rotWithShape="1">
          <a:blip r:embed="rId6">
            <a:extLst>
              <a:ext uri="{28A0092B-C50C-407E-A947-70E740481C1C}">
                <a14:useLocalDpi xmlns:a14="http://schemas.microsoft.com/office/drawing/2010/main" val="0"/>
              </a:ext>
            </a:extLst>
          </a:blip>
          <a:srcRect l="16315" t="4471" r="14689" b="26532"/>
          <a:stretch/>
        </p:blipFill>
        <p:spPr>
          <a:xfrm>
            <a:off x="9242531" y="5491038"/>
            <a:ext cx="1008000"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10185165" y="4043437"/>
            <a:ext cx="1286270" cy="424732"/>
          </a:xfrm>
          <a:prstGeom prst="rect">
            <a:avLst/>
          </a:prstGeom>
        </p:spPr>
        <p:txBody>
          <a:bodyPr wrap="square">
            <a:spAutoFit/>
          </a:bodyPr>
          <a:lstStyle/>
          <a:p>
            <a:pPr marR="457200" defTabSz="914400">
              <a:lnSpc>
                <a:spcPct val="90000"/>
              </a:lnSpc>
              <a:spcBef>
                <a:spcPts val="1000"/>
              </a:spcBef>
              <a:spcAft>
                <a:spcPts val="400"/>
              </a:spcAft>
            </a:pPr>
            <a:r>
              <a:rPr lang="ro-RO" sz="1200" b="1" dirty="0"/>
              <a:t>Aura SĂBĂDUȘ </a:t>
            </a:r>
            <a:endParaRPr lang="en-US" sz="1200" b="1" dirty="0"/>
          </a:p>
        </p:txBody>
      </p:sp>
      <p:sp>
        <p:nvSpPr>
          <p:cNvPr id="39" name="Rectangle 38"/>
          <p:cNvSpPr/>
          <p:nvPr/>
        </p:nvSpPr>
        <p:spPr>
          <a:xfrm>
            <a:off x="10179270" y="4391972"/>
            <a:ext cx="1487186" cy="707886"/>
          </a:xfrm>
          <a:prstGeom prst="rect">
            <a:avLst/>
          </a:prstGeom>
        </p:spPr>
        <p:txBody>
          <a:bodyPr wrap="square">
            <a:spAutoFit/>
          </a:bodyPr>
          <a:lstStyle/>
          <a:p>
            <a:pPr marR="457200"/>
            <a:r>
              <a:rPr lang="ro-RO" sz="1000" spc="-30" dirty="0">
                <a:latin typeface="Arial Narrow" panose="020B0606020202030204" pitchFamily="34" charset="0"/>
                <a:cs typeface="Calibri Light" panose="020F0302020204030204" pitchFamily="34" charset="0"/>
              </a:rPr>
              <a:t>Expert prețuri gaze, ICIS Londra (confirmat)</a:t>
            </a:r>
            <a:endParaRPr lang="en-US" sz="1000" spc="-30" dirty="0">
              <a:latin typeface="Arial Narrow" panose="020B0606020202030204" pitchFamily="34" charset="0"/>
              <a:cs typeface="Calibri Light" panose="020F0302020204030204" pitchFamily="34" charset="0"/>
            </a:endParaRPr>
          </a:p>
          <a:p>
            <a:pPr marR="457200" lvl="0">
              <a:spcAft>
                <a:spcPts val="0"/>
              </a:spcAft>
            </a:pPr>
            <a:endParaRPr lang="en-US" sz="1000" spc="-30" dirty="0">
              <a:latin typeface="Arial Narrow" panose="020B0606020202030204" pitchFamily="34" charset="0"/>
              <a:cs typeface="Calibri Light" panose="020F0302020204030204" pitchFamily="34" charset="0"/>
            </a:endParaRP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544" y="5491038"/>
            <a:ext cx="1005238"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5" name="Rectangle 44"/>
          <p:cNvSpPr/>
          <p:nvPr/>
        </p:nvSpPr>
        <p:spPr>
          <a:xfrm>
            <a:off x="1486362" y="5531158"/>
            <a:ext cx="1172051" cy="424732"/>
          </a:xfrm>
          <a:prstGeom prst="rect">
            <a:avLst/>
          </a:prstGeom>
        </p:spPr>
        <p:txBody>
          <a:bodyPr wrap="square">
            <a:spAutoFit/>
          </a:bodyPr>
          <a:lstStyle/>
          <a:p>
            <a:pPr defTabSz="914400">
              <a:lnSpc>
                <a:spcPct val="90000"/>
              </a:lnSpc>
              <a:spcBef>
                <a:spcPts val="1000"/>
              </a:spcBef>
            </a:pPr>
            <a:r>
              <a:rPr lang="ro-RO" sz="1200" b="1" dirty="0"/>
              <a:t>Flavius DORDEA</a:t>
            </a:r>
            <a:endParaRPr lang="en-US" sz="1200" b="1" dirty="0"/>
          </a:p>
        </p:txBody>
      </p:sp>
      <p:sp>
        <p:nvSpPr>
          <p:cNvPr id="53" name="Rectangle 52"/>
          <p:cNvSpPr/>
          <p:nvPr/>
        </p:nvSpPr>
        <p:spPr>
          <a:xfrm>
            <a:off x="1486362" y="5892141"/>
            <a:ext cx="1578480" cy="707886"/>
          </a:xfrm>
          <a:prstGeom prst="rect">
            <a:avLst/>
          </a:prstGeom>
        </p:spPr>
        <p:txBody>
          <a:bodyPr wrap="square">
            <a:spAutoFit/>
          </a:bodyPr>
          <a:lstStyle/>
          <a:p>
            <a:pPr marR="457200">
              <a:tabLst>
                <a:tab pos="450215" algn="l"/>
              </a:tabLst>
            </a:pPr>
            <a:r>
              <a:rPr lang="ro-RO" sz="1000" spc="-30" dirty="0">
                <a:latin typeface="Arial Narrow" panose="020B0606020202030204" pitchFamily="34" charset="0"/>
                <a:cs typeface="Calibri Light" panose="020F0302020204030204" pitchFamily="34" charset="0"/>
              </a:rPr>
              <a:t>Vicepreședinte, Asociația Energia Inteligentă (confirmat)</a:t>
            </a:r>
            <a:endParaRPr lang="en-US" sz="1000" spc="-30" dirty="0">
              <a:latin typeface="Arial Narrow" panose="020B0606020202030204" pitchFamily="34" charset="0"/>
              <a:cs typeface="Calibri Light" panose="020F0302020204030204" pitchFamily="34" charset="0"/>
            </a:endParaRPr>
          </a:p>
          <a:p>
            <a:pPr marR="457200" lvl="0">
              <a:spcAft>
                <a:spcPts val="0"/>
              </a:spcAft>
              <a:tabLst>
                <a:tab pos="450215" algn="l"/>
              </a:tabLst>
            </a:pPr>
            <a:endParaRPr lang="en-US" sz="1000" spc="-30" dirty="0">
              <a:latin typeface="Arial Narrow" panose="020B0606020202030204" pitchFamily="34" charset="0"/>
              <a:cs typeface="Calibri Light" panose="020F0302020204030204" pitchFamily="34"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6752" y="4038566"/>
            <a:ext cx="983867"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5814308" y="1302896"/>
            <a:ext cx="1225139" cy="424732"/>
          </a:xfrm>
          <a:prstGeom prst="rect">
            <a:avLst/>
          </a:prstGeom>
        </p:spPr>
        <p:txBody>
          <a:bodyPr wrap="square">
            <a:spAutoFit/>
          </a:bodyPr>
          <a:lstStyle/>
          <a:p>
            <a:pPr>
              <a:lnSpc>
                <a:spcPct val="90000"/>
              </a:lnSpc>
              <a:spcBef>
                <a:spcPts val="1000"/>
              </a:spcBef>
            </a:pPr>
            <a:r>
              <a:rPr lang="en-US" sz="1200" b="1" dirty="0" err="1"/>
              <a:t>Tiberiu</a:t>
            </a:r>
            <a:r>
              <a:rPr lang="en-US" sz="1200" b="1" dirty="0"/>
              <a:t> </a:t>
            </a:r>
            <a:r>
              <a:rPr lang="en-US" sz="1200" b="1" dirty="0" err="1"/>
              <a:t>Horațiu</a:t>
            </a:r>
            <a:r>
              <a:rPr lang="en-US" sz="1200" b="1" dirty="0"/>
              <a:t> GORUN</a:t>
            </a:r>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55946" y="1292690"/>
            <a:ext cx="1010078"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p:cNvSpPr/>
          <p:nvPr/>
        </p:nvSpPr>
        <p:spPr>
          <a:xfrm>
            <a:off x="4431685" y="4091171"/>
            <a:ext cx="1249680" cy="424732"/>
          </a:xfrm>
          <a:prstGeom prst="rect">
            <a:avLst/>
          </a:prstGeom>
        </p:spPr>
        <p:txBody>
          <a:bodyPr wrap="square">
            <a:spAutoFit/>
          </a:bodyPr>
          <a:lstStyle/>
          <a:p>
            <a:pPr marR="457200" lvl="0" defTabSz="914400">
              <a:lnSpc>
                <a:spcPct val="90000"/>
              </a:lnSpc>
              <a:spcBef>
                <a:spcPts val="1000"/>
              </a:spcBef>
              <a:spcAft>
                <a:spcPts val="400"/>
              </a:spcAft>
            </a:pPr>
            <a:r>
              <a:rPr lang="en-US" sz="1200" b="1" dirty="0" err="1"/>
              <a:t>Iuliana</a:t>
            </a:r>
            <a:r>
              <a:rPr lang="en-US" sz="1200" b="1" dirty="0"/>
              <a:t> PĂNESCU</a:t>
            </a:r>
          </a:p>
        </p:txBody>
      </p:sp>
      <p:sp>
        <p:nvSpPr>
          <p:cNvPr id="10" name="Rectangle 9"/>
          <p:cNvSpPr/>
          <p:nvPr/>
        </p:nvSpPr>
        <p:spPr>
          <a:xfrm>
            <a:off x="4431685" y="4422783"/>
            <a:ext cx="1436864" cy="553998"/>
          </a:xfrm>
          <a:prstGeom prst="rect">
            <a:avLst/>
          </a:prstGeom>
        </p:spPr>
        <p:txBody>
          <a:bodyPr wrap="square">
            <a:spAutoFit/>
          </a:bodyPr>
          <a:lstStyle/>
          <a:p>
            <a:pPr marR="457200" lvl="0">
              <a:spcBef>
                <a:spcPts val="400"/>
              </a:spcBef>
              <a:spcAft>
                <a:spcPts val="400"/>
              </a:spcAft>
            </a:pPr>
            <a:r>
              <a:rPr lang="en-US" sz="1000" spc="-30" dirty="0">
                <a:latin typeface="Arial Narrow" panose="020B0606020202030204" pitchFamily="34" charset="0"/>
                <a:cs typeface="Calibri Light" panose="020F0302020204030204" pitchFamily="34" charset="0"/>
              </a:rPr>
              <a:t>Head of Treasury, Premier Energy (</a:t>
            </a:r>
            <a:r>
              <a:rPr lang="en-US" sz="1000" spc="-30" dirty="0" err="1">
                <a:latin typeface="Arial Narrow" panose="020B0606020202030204" pitchFamily="34" charset="0"/>
                <a:cs typeface="Calibri Light" panose="020F0302020204030204" pitchFamily="34" charset="0"/>
              </a:rPr>
              <a:t>confirmat</a:t>
            </a:r>
            <a:r>
              <a:rPr lang="en-US" sz="1000" spc="-30" dirty="0">
                <a:latin typeface="Arial Narrow" panose="020B0606020202030204" pitchFamily="34" charset="0"/>
                <a:cs typeface="Calibri Light" panose="020F0302020204030204" pitchFamily="34" charset="0"/>
              </a:rPr>
              <a:t>)</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8016" y="4039463"/>
            <a:ext cx="1008000"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9194" y="4038566"/>
            <a:ext cx="1008000"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ectangle 12"/>
          <p:cNvSpPr/>
          <p:nvPr/>
        </p:nvSpPr>
        <p:spPr>
          <a:xfrm>
            <a:off x="7172911" y="4412641"/>
            <a:ext cx="1443706" cy="553998"/>
          </a:xfrm>
          <a:prstGeom prst="rect">
            <a:avLst/>
          </a:prstGeom>
        </p:spPr>
        <p:txBody>
          <a:bodyPr wrap="square">
            <a:spAutoFit/>
          </a:bodyPr>
          <a:lstStyle/>
          <a:p>
            <a:pPr marR="457200" lvl="0">
              <a:spcBef>
                <a:spcPts val="400"/>
              </a:spcBef>
              <a:spcAft>
                <a:spcPts val="400"/>
              </a:spcAft>
            </a:pPr>
            <a:r>
              <a:rPr lang="en-US" sz="1000" spc="-30" dirty="0" err="1">
                <a:latin typeface="Arial Narrow" panose="020B0606020202030204" pitchFamily="34" charset="0"/>
                <a:cs typeface="Calibri Light" panose="020F0302020204030204" pitchFamily="34" charset="0"/>
              </a:rPr>
              <a:t>Președinte</a:t>
            </a:r>
            <a:r>
              <a:rPr lang="en-US" sz="1000" spc="-30" dirty="0">
                <a:latin typeface="Arial Narrow" panose="020B0606020202030204" pitchFamily="34" charset="0"/>
                <a:cs typeface="Calibri Light" panose="020F0302020204030204" pitchFamily="34" charset="0"/>
              </a:rPr>
              <a:t> AGA, Bursa </a:t>
            </a:r>
            <a:r>
              <a:rPr lang="en-US" sz="1000" spc="-30" dirty="0" err="1">
                <a:latin typeface="Arial Narrow" panose="020B0606020202030204" pitchFamily="34" charset="0"/>
                <a:cs typeface="Calibri Light" panose="020F0302020204030204" pitchFamily="34" charset="0"/>
              </a:rPr>
              <a:t>Română</a:t>
            </a:r>
            <a:r>
              <a:rPr lang="en-US" sz="1000" spc="-30" dirty="0">
                <a:latin typeface="Arial Narrow" panose="020B0606020202030204" pitchFamily="34" charset="0"/>
                <a:cs typeface="Calibri Light" panose="020F0302020204030204" pitchFamily="34" charset="0"/>
              </a:rPr>
              <a:t> de </a:t>
            </a:r>
            <a:r>
              <a:rPr lang="en-US" sz="1000" spc="-30" dirty="0" err="1">
                <a:latin typeface="Arial Narrow" panose="020B0606020202030204" pitchFamily="34" charset="0"/>
                <a:cs typeface="Calibri Light" panose="020F0302020204030204" pitchFamily="34" charset="0"/>
              </a:rPr>
              <a:t>Mărfuri</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confirmat</a:t>
            </a:r>
            <a:r>
              <a:rPr lang="en-US" sz="1000" spc="-30" dirty="0">
                <a:latin typeface="Arial Narrow" panose="020B0606020202030204" pitchFamily="34" charset="0"/>
                <a:cs typeface="Calibri Light" panose="020F0302020204030204" pitchFamily="34" charset="0"/>
              </a:rPr>
              <a:t>)</a:t>
            </a:r>
          </a:p>
        </p:txBody>
      </p:sp>
      <p:sp>
        <p:nvSpPr>
          <p:cNvPr id="14" name="Rectangle 13"/>
          <p:cNvSpPr/>
          <p:nvPr/>
        </p:nvSpPr>
        <p:spPr>
          <a:xfrm>
            <a:off x="7172911" y="4099473"/>
            <a:ext cx="1252496" cy="424732"/>
          </a:xfrm>
          <a:prstGeom prst="rect">
            <a:avLst/>
          </a:prstGeom>
        </p:spPr>
        <p:txBody>
          <a:bodyPr wrap="square">
            <a:spAutoFit/>
          </a:bodyPr>
          <a:lstStyle/>
          <a:p>
            <a:pPr marR="457200" defTabSz="914400">
              <a:lnSpc>
                <a:spcPct val="90000"/>
              </a:lnSpc>
              <a:spcBef>
                <a:spcPts val="1000"/>
              </a:spcBef>
              <a:spcAft>
                <a:spcPts val="400"/>
              </a:spcAft>
            </a:pPr>
            <a:r>
              <a:rPr lang="en-US" sz="1200" b="1" dirty="0" err="1"/>
              <a:t>Septimiu</a:t>
            </a:r>
            <a:r>
              <a:rPr lang="en-US" sz="1200" b="1" dirty="0"/>
              <a:t> STOICA</a:t>
            </a:r>
          </a:p>
        </p:txBody>
      </p:sp>
      <p:pic>
        <p:nvPicPr>
          <p:cNvPr id="16" name="Picture 15"/>
          <p:cNvPicPr>
            <a:picLocks noChangeAspect="1"/>
          </p:cNvPicPr>
          <p:nvPr/>
        </p:nvPicPr>
        <p:blipFill rotWithShape="1">
          <a:blip r:embed="rId12">
            <a:extLst>
              <a:ext uri="{28A0092B-C50C-407E-A947-70E740481C1C}">
                <a14:useLocalDpi xmlns:a14="http://schemas.microsoft.com/office/drawing/2010/main" val="0"/>
              </a:ext>
            </a:extLst>
          </a:blip>
          <a:srcRect l="18487" t="-565" r="19215" b="38267"/>
          <a:stretch/>
        </p:blipFill>
        <p:spPr>
          <a:xfrm>
            <a:off x="507647" y="4039463"/>
            <a:ext cx="1008000"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p:cNvPicPr>
            <a:picLocks noChangeAspect="1"/>
          </p:cNvPicPr>
          <p:nvPr/>
        </p:nvPicPr>
        <p:blipFill rotWithShape="1">
          <a:blip r:embed="rId13">
            <a:extLst>
              <a:ext uri="{28A0092B-C50C-407E-A947-70E740481C1C}">
                <a14:useLocalDpi xmlns:a14="http://schemas.microsoft.com/office/drawing/2010/main" val="0"/>
              </a:ext>
            </a:extLst>
          </a:blip>
          <a:srcRect l="21891" t="1539" r="21549" b="41901"/>
          <a:stretch/>
        </p:blipFill>
        <p:spPr>
          <a:xfrm>
            <a:off x="9231169" y="2713035"/>
            <a:ext cx="1008000"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a:picLocks noChangeAspect="1"/>
          </p:cNvPicPr>
          <p:nvPr/>
        </p:nvPicPr>
        <p:blipFill rotWithShape="1">
          <a:blip r:embed="rId14">
            <a:extLst>
              <a:ext uri="{28A0092B-C50C-407E-A947-70E740481C1C}">
                <a14:useLocalDpi xmlns:a14="http://schemas.microsoft.com/office/drawing/2010/main" val="0"/>
              </a:ext>
            </a:extLst>
          </a:blip>
          <a:srcRect l="23975" b="23975"/>
          <a:stretch/>
        </p:blipFill>
        <p:spPr>
          <a:xfrm>
            <a:off x="539362" y="2718854"/>
            <a:ext cx="1008000"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Rectangle 23"/>
          <p:cNvSpPr/>
          <p:nvPr/>
        </p:nvSpPr>
        <p:spPr>
          <a:xfrm>
            <a:off x="1495268" y="2958374"/>
            <a:ext cx="1168084" cy="1015663"/>
          </a:xfrm>
          <a:prstGeom prst="rect">
            <a:avLst/>
          </a:prstGeom>
        </p:spPr>
        <p:txBody>
          <a:bodyPr wrap="square">
            <a:spAutoFit/>
          </a:bodyPr>
          <a:lstStyle/>
          <a:p>
            <a:r>
              <a:rPr lang="en-US" sz="1000" spc="-30" dirty="0" err="1">
                <a:latin typeface="Arial Narrow" panose="020B0606020202030204" pitchFamily="34" charset="0"/>
                <a:cs typeface="Calibri Light" panose="020F0302020204030204" pitchFamily="34" charset="0"/>
              </a:rPr>
              <a:t>Vicepreședinte</a:t>
            </a:r>
            <a:r>
              <a:rPr lang="ro-RO"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Autoritatea</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Naţională</a:t>
            </a:r>
            <a:r>
              <a:rPr lang="en-US" sz="1000" spc="-30" dirty="0">
                <a:latin typeface="Arial Narrow" panose="020B0606020202030204" pitchFamily="34" charset="0"/>
                <a:cs typeface="Calibri Light" panose="020F0302020204030204" pitchFamily="34" charset="0"/>
              </a:rPr>
              <a:t> de </a:t>
            </a:r>
            <a:r>
              <a:rPr lang="en-US" sz="1000" spc="-30" dirty="0" err="1">
                <a:latin typeface="Arial Narrow" panose="020B0606020202030204" pitchFamily="34" charset="0"/>
                <a:cs typeface="Calibri Light" panose="020F0302020204030204" pitchFamily="34" charset="0"/>
              </a:rPr>
              <a:t>Reglementare</a:t>
            </a:r>
            <a:br>
              <a:rPr lang="en-US" sz="1000" spc="-30" dirty="0">
                <a:latin typeface="Arial Narrow" panose="020B0606020202030204" pitchFamily="34" charset="0"/>
                <a:cs typeface="Calibri Light" panose="020F0302020204030204" pitchFamily="34" charset="0"/>
              </a:rPr>
            </a:br>
            <a:r>
              <a:rPr lang="en-US" sz="1000" spc="-30" dirty="0" err="1">
                <a:latin typeface="Arial Narrow" panose="020B0606020202030204" pitchFamily="34" charset="0"/>
                <a:cs typeface="Calibri Light" panose="020F0302020204030204" pitchFamily="34" charset="0"/>
              </a:rPr>
              <a:t>în</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domeniul</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Energiei</a:t>
            </a:r>
            <a:r>
              <a:rPr lang="en-US" sz="1000" spc="-30" dirty="0">
                <a:latin typeface="Arial Narrow" panose="020B0606020202030204" pitchFamily="34" charset="0"/>
                <a:cs typeface="Calibri Light" panose="020F0302020204030204" pitchFamily="34" charset="0"/>
              </a:rPr>
              <a:t> (ANRE) </a:t>
            </a:r>
            <a:r>
              <a:rPr lang="ro-RO" sz="1000" spc="-30" dirty="0">
                <a:latin typeface="Arial Narrow" panose="020B0606020202030204" pitchFamily="34" charset="0"/>
                <a:cs typeface="Calibri Light" panose="020F0302020204030204" pitchFamily="34" charset="0"/>
              </a:rPr>
              <a:t>(confirmat)</a:t>
            </a:r>
            <a:endParaRPr lang="en-US" sz="1000" b="1" spc="-30" dirty="0">
              <a:latin typeface="Arial Narrow" panose="020B0606020202030204" pitchFamily="34" charset="0"/>
              <a:cs typeface="Calibri Light" panose="020F0302020204030204" pitchFamily="34" charset="0"/>
            </a:endParaRPr>
          </a:p>
          <a:p>
            <a:endParaRPr lang="en-US" sz="1000" spc="-30" dirty="0">
              <a:latin typeface="Arial Narrow" panose="020B0606020202030204" pitchFamily="34" charset="0"/>
              <a:cs typeface="Calibri Light" panose="020F0302020204030204" pitchFamily="34" charset="0"/>
            </a:endParaRPr>
          </a:p>
        </p:txBody>
      </p:sp>
      <p:sp>
        <p:nvSpPr>
          <p:cNvPr id="25" name="Rectangle 24"/>
          <p:cNvSpPr/>
          <p:nvPr/>
        </p:nvSpPr>
        <p:spPr>
          <a:xfrm>
            <a:off x="1498087" y="2635115"/>
            <a:ext cx="956339" cy="424732"/>
          </a:xfrm>
          <a:prstGeom prst="rect">
            <a:avLst/>
          </a:prstGeom>
        </p:spPr>
        <p:txBody>
          <a:bodyPr wrap="square">
            <a:spAutoFit/>
          </a:bodyPr>
          <a:lstStyle/>
          <a:p>
            <a:pPr>
              <a:lnSpc>
                <a:spcPct val="90000"/>
              </a:lnSpc>
              <a:spcBef>
                <a:spcPts val="1000"/>
              </a:spcBef>
            </a:pPr>
            <a:r>
              <a:rPr lang="en-US" sz="1200" b="1" dirty="0"/>
              <a:t>Zoltan NAGY-BEGE</a:t>
            </a:r>
          </a:p>
        </p:txBody>
      </p:sp>
      <p:sp>
        <p:nvSpPr>
          <p:cNvPr id="27" name="Rectangle 26"/>
          <p:cNvSpPr/>
          <p:nvPr/>
        </p:nvSpPr>
        <p:spPr>
          <a:xfrm>
            <a:off x="4448307" y="2836516"/>
            <a:ext cx="884420" cy="830997"/>
          </a:xfrm>
          <a:prstGeom prst="rect">
            <a:avLst/>
          </a:prstGeom>
        </p:spPr>
        <p:txBody>
          <a:bodyPr wrap="square">
            <a:spAutoFit/>
          </a:bodyPr>
          <a:lstStyle/>
          <a:p>
            <a:br>
              <a:rPr lang="en-US" dirty="0"/>
            </a:br>
            <a:r>
              <a:rPr lang="en-US" sz="1000" spc="-30" dirty="0">
                <a:latin typeface="Arial Narrow" panose="020B0606020202030204" pitchFamily="34" charset="0"/>
                <a:cs typeface="Calibri Light" panose="020F0302020204030204" pitchFamily="34" charset="0"/>
              </a:rPr>
              <a:t>Director General</a:t>
            </a:r>
            <a:br>
              <a:rPr lang="en-US" sz="1000" spc="-30" dirty="0">
                <a:latin typeface="Arial Narrow" panose="020B0606020202030204" pitchFamily="34" charset="0"/>
                <a:cs typeface="Calibri Light" panose="020F0302020204030204" pitchFamily="34" charset="0"/>
              </a:rPr>
            </a:br>
            <a:r>
              <a:rPr lang="en-US" sz="1000" spc="-30" dirty="0" err="1">
                <a:latin typeface="Arial Narrow" panose="020B0606020202030204" pitchFamily="34" charset="0"/>
                <a:cs typeface="Calibri Light" panose="020F0302020204030204" pitchFamily="34" charset="0"/>
              </a:rPr>
              <a:t>Romgaz</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confirmat</a:t>
            </a:r>
            <a:r>
              <a:rPr lang="en-US" sz="1000" spc="-30" dirty="0">
                <a:latin typeface="Arial Narrow" panose="020B0606020202030204" pitchFamily="34" charset="0"/>
                <a:cs typeface="Calibri Light" panose="020F0302020204030204" pitchFamily="34" charset="0"/>
              </a:rPr>
              <a:t>)</a:t>
            </a:r>
          </a:p>
        </p:txBody>
      </p:sp>
      <p:sp>
        <p:nvSpPr>
          <p:cNvPr id="29" name="Rectangle 28"/>
          <p:cNvSpPr/>
          <p:nvPr/>
        </p:nvSpPr>
        <p:spPr>
          <a:xfrm>
            <a:off x="4428912" y="2774224"/>
            <a:ext cx="1194896" cy="424732"/>
          </a:xfrm>
          <a:prstGeom prst="rect">
            <a:avLst/>
          </a:prstGeom>
        </p:spPr>
        <p:txBody>
          <a:bodyPr wrap="square">
            <a:spAutoFit/>
          </a:bodyPr>
          <a:lstStyle/>
          <a:p>
            <a:pPr>
              <a:lnSpc>
                <a:spcPct val="90000"/>
              </a:lnSpc>
              <a:spcBef>
                <a:spcPts val="1000"/>
              </a:spcBef>
            </a:pPr>
            <a:r>
              <a:rPr lang="en-US" sz="1200" b="1" dirty="0" err="1"/>
              <a:t>Aristotel</a:t>
            </a:r>
            <a:r>
              <a:rPr lang="en-US" sz="1200" b="1" dirty="0"/>
              <a:t> Marius JUDE</a:t>
            </a:r>
          </a:p>
        </p:txBody>
      </p:sp>
      <p:pic>
        <p:nvPicPr>
          <p:cNvPr id="37" name="Picture 36"/>
          <p:cNvPicPr>
            <a:picLocks noChangeAspect="1"/>
          </p:cNvPicPr>
          <p:nvPr/>
        </p:nvPicPr>
        <p:blipFill rotWithShape="1">
          <a:blip r:embed="rId15">
            <a:extLst>
              <a:ext uri="{28A0092B-C50C-407E-A947-70E740481C1C}">
                <a14:useLocalDpi xmlns:a14="http://schemas.microsoft.com/office/drawing/2010/main" val="0"/>
              </a:ext>
            </a:extLst>
          </a:blip>
          <a:srcRect l="31934" t="2891" r="14939" b="43982"/>
          <a:stretch/>
        </p:blipFill>
        <p:spPr>
          <a:xfrm>
            <a:off x="3479388" y="2713035"/>
            <a:ext cx="1008000"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4" name="Rectangle 53"/>
          <p:cNvSpPr/>
          <p:nvPr/>
        </p:nvSpPr>
        <p:spPr>
          <a:xfrm>
            <a:off x="7193851" y="3041611"/>
            <a:ext cx="1231556" cy="707886"/>
          </a:xfrm>
          <a:prstGeom prst="rect">
            <a:avLst/>
          </a:prstGeom>
        </p:spPr>
        <p:txBody>
          <a:bodyPr wrap="square">
            <a:spAutoFit/>
          </a:bodyPr>
          <a:lstStyle/>
          <a:p>
            <a:r>
              <a:rPr lang="en-US" sz="1000" spc="-30" dirty="0">
                <a:latin typeface="Arial Narrow" panose="020B0606020202030204" pitchFamily="34" charset="0"/>
                <a:cs typeface="Calibri Light" panose="020F0302020204030204" pitchFamily="34" charset="0"/>
              </a:rPr>
              <a:t>Associated Senior Expert</a:t>
            </a:r>
            <a:br>
              <a:rPr lang="en-US" sz="1000" spc="-30" dirty="0">
                <a:latin typeface="Arial Narrow" panose="020B0606020202030204" pitchFamily="34" charset="0"/>
                <a:cs typeface="Calibri Light" panose="020F0302020204030204" pitchFamily="34" charset="0"/>
              </a:rPr>
            </a:br>
            <a:r>
              <a:rPr lang="en-US" sz="1000" spc="-30" dirty="0">
                <a:latin typeface="Arial Narrow" panose="020B0606020202030204" pitchFamily="34" charset="0"/>
                <a:cs typeface="Calibri Light" panose="020F0302020204030204" pitchFamily="34" charset="0"/>
              </a:rPr>
              <a:t>Horvath &amp; Partners (</a:t>
            </a:r>
            <a:r>
              <a:rPr lang="en-US" sz="1000" spc="-30" dirty="0" err="1">
                <a:latin typeface="Arial Narrow" panose="020B0606020202030204" pitchFamily="34" charset="0"/>
                <a:cs typeface="Calibri Light" panose="020F0302020204030204" pitchFamily="34" charset="0"/>
              </a:rPr>
              <a:t>confirmat</a:t>
            </a:r>
            <a:r>
              <a:rPr lang="en-US" sz="1000" spc="-30" dirty="0">
                <a:latin typeface="Arial Narrow" panose="020B0606020202030204" pitchFamily="34" charset="0"/>
                <a:cs typeface="Calibri Light" panose="020F0302020204030204" pitchFamily="34" charset="0"/>
              </a:rPr>
              <a:t>)</a:t>
            </a:r>
          </a:p>
        </p:txBody>
      </p:sp>
      <p:sp>
        <p:nvSpPr>
          <p:cNvPr id="55" name="Rectangle 54"/>
          <p:cNvSpPr/>
          <p:nvPr/>
        </p:nvSpPr>
        <p:spPr>
          <a:xfrm>
            <a:off x="7162810" y="2703682"/>
            <a:ext cx="762922" cy="424732"/>
          </a:xfrm>
          <a:prstGeom prst="rect">
            <a:avLst/>
          </a:prstGeom>
        </p:spPr>
        <p:txBody>
          <a:bodyPr wrap="square">
            <a:spAutoFit/>
          </a:bodyPr>
          <a:lstStyle/>
          <a:p>
            <a:pPr>
              <a:lnSpc>
                <a:spcPct val="90000"/>
              </a:lnSpc>
              <a:spcBef>
                <a:spcPts val="1000"/>
              </a:spcBef>
            </a:pPr>
            <a:r>
              <a:rPr lang="en-US" sz="1200" b="1" dirty="0"/>
              <a:t>C</a:t>
            </a:r>
            <a:r>
              <a:rPr lang="ro-RO" sz="1200" b="1" dirty="0"/>
              <a:t>ă</a:t>
            </a:r>
            <a:r>
              <a:rPr lang="en-US" sz="1200" b="1" dirty="0"/>
              <a:t>t</a:t>
            </a:r>
            <a:r>
              <a:rPr lang="ro-RO" sz="1200" b="1" dirty="0"/>
              <a:t>ă</a:t>
            </a:r>
            <a:r>
              <a:rPr lang="en-US" sz="1200" b="1" dirty="0" err="1"/>
              <a:t>lin</a:t>
            </a:r>
            <a:r>
              <a:rPr lang="en-US" sz="1200" b="1" dirty="0"/>
              <a:t> STANCU</a:t>
            </a:r>
          </a:p>
        </p:txBody>
      </p:sp>
      <p:pic>
        <p:nvPicPr>
          <p:cNvPr id="56" name="Picture 55"/>
          <p:cNvPicPr>
            <a:picLocks noChangeAspect="1"/>
          </p:cNvPicPr>
          <p:nvPr/>
        </p:nvPicPr>
        <p:blipFill rotWithShape="1">
          <a:blip r:embed="rId16">
            <a:extLst>
              <a:ext uri="{28A0092B-C50C-407E-A947-70E740481C1C}">
                <a14:useLocalDpi xmlns:a14="http://schemas.microsoft.com/office/drawing/2010/main" val="0"/>
              </a:ext>
            </a:extLst>
          </a:blip>
          <a:srcRect l="22734" t="11361" r="28175" b="39547"/>
          <a:stretch/>
        </p:blipFill>
        <p:spPr>
          <a:xfrm>
            <a:off x="6210254" y="2714650"/>
            <a:ext cx="1008000"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Rectangle 56"/>
          <p:cNvSpPr/>
          <p:nvPr/>
        </p:nvSpPr>
        <p:spPr>
          <a:xfrm>
            <a:off x="1468715" y="4366880"/>
            <a:ext cx="1116886" cy="861774"/>
          </a:xfrm>
          <a:prstGeom prst="rect">
            <a:avLst/>
          </a:prstGeom>
        </p:spPr>
        <p:txBody>
          <a:bodyPr wrap="square">
            <a:spAutoFit/>
          </a:bodyPr>
          <a:lstStyle/>
          <a:p>
            <a:r>
              <a:rPr lang="en-US" sz="1000" spc="-30" dirty="0">
                <a:latin typeface="Arial Narrow" panose="020B0606020202030204" pitchFamily="34" charset="0"/>
                <a:cs typeface="Calibri Light" panose="020F0302020204030204" pitchFamily="34" charset="0"/>
              </a:rPr>
              <a:t>CEO </a:t>
            </a:r>
            <a:r>
              <a:rPr lang="en-US" sz="1000" spc="-30" dirty="0" err="1">
                <a:latin typeface="Arial Narrow" panose="020B0606020202030204" pitchFamily="34" charset="0"/>
                <a:cs typeface="Calibri Light" panose="020F0302020204030204" pitchFamily="34" charset="0"/>
              </a:rPr>
              <a:t>Adrem</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și</a:t>
            </a:r>
            <a:br>
              <a:rPr lang="en-US" sz="1000" spc="-30" dirty="0">
                <a:latin typeface="Arial Narrow" panose="020B0606020202030204" pitchFamily="34" charset="0"/>
                <a:cs typeface="Calibri Light" panose="020F0302020204030204" pitchFamily="34" charset="0"/>
              </a:rPr>
            </a:br>
            <a:r>
              <a:rPr lang="en-US" sz="1000" spc="-30" dirty="0" err="1">
                <a:latin typeface="Arial Narrow" panose="020B0606020202030204" pitchFamily="34" charset="0"/>
                <a:cs typeface="Calibri Light" panose="020F0302020204030204" pitchFamily="34" charset="0"/>
              </a:rPr>
              <a:t>Președinte</a:t>
            </a:r>
            <a:r>
              <a:rPr lang="en-US" sz="1000" spc="-30" dirty="0">
                <a:latin typeface="Arial Narrow" panose="020B0606020202030204" pitchFamily="34" charset="0"/>
                <a:cs typeface="Calibri Light" panose="020F0302020204030204" pitchFamily="34" charset="0"/>
              </a:rPr>
              <a:t> al </a:t>
            </a:r>
            <a:r>
              <a:rPr lang="en-US" sz="1000" spc="-30" dirty="0" err="1">
                <a:latin typeface="Arial Narrow" panose="020B0606020202030204" pitchFamily="34" charset="0"/>
                <a:cs typeface="Calibri Light" panose="020F0302020204030204" pitchFamily="34" charset="0"/>
              </a:rPr>
              <a:t>Asociatiei</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Centrul</a:t>
            </a:r>
            <a:br>
              <a:rPr lang="en-US" sz="1000" spc="-30" dirty="0">
                <a:latin typeface="Arial Narrow" panose="020B0606020202030204" pitchFamily="34" charset="0"/>
                <a:cs typeface="Calibri Light" panose="020F0302020204030204" pitchFamily="34" charset="0"/>
              </a:rPr>
            </a:br>
            <a:r>
              <a:rPr lang="en-US" sz="1000" spc="-30" dirty="0" err="1">
                <a:latin typeface="Arial Narrow" panose="020B0606020202030204" pitchFamily="34" charset="0"/>
                <a:cs typeface="Calibri Light" panose="020F0302020204030204" pitchFamily="34" charset="0"/>
              </a:rPr>
              <a:t>Român</a:t>
            </a:r>
            <a:r>
              <a:rPr lang="en-US" sz="1000" spc="-30" dirty="0">
                <a:latin typeface="Arial Narrow" panose="020B0606020202030204" pitchFamily="34" charset="0"/>
                <a:cs typeface="Calibri Light" panose="020F0302020204030204" pitchFamily="34" charset="0"/>
              </a:rPr>
              <a:t> al </a:t>
            </a:r>
            <a:r>
              <a:rPr lang="en-US" sz="1000" spc="-30" dirty="0" err="1">
                <a:latin typeface="Arial Narrow" panose="020B0606020202030204" pitchFamily="34" charset="0"/>
                <a:cs typeface="Calibri Light" panose="020F0302020204030204" pitchFamily="34" charset="0"/>
              </a:rPr>
              <a:t>Energiei</a:t>
            </a:r>
            <a:r>
              <a:rPr lang="en-US" sz="1000" spc="-30" dirty="0">
                <a:latin typeface="Arial Narrow" panose="020B0606020202030204" pitchFamily="34" charset="0"/>
                <a:cs typeface="Calibri Light" panose="020F0302020204030204" pitchFamily="34" charset="0"/>
              </a:rPr>
              <a:t> (</a:t>
            </a:r>
            <a:r>
              <a:rPr lang="en-US" sz="1000" spc="-30" dirty="0" err="1">
                <a:latin typeface="Arial Narrow" panose="020B0606020202030204" pitchFamily="34" charset="0"/>
                <a:cs typeface="Calibri Light" panose="020F0302020204030204" pitchFamily="34" charset="0"/>
              </a:rPr>
              <a:t>confirmat</a:t>
            </a:r>
            <a:r>
              <a:rPr lang="en-US" sz="1000" spc="-30" dirty="0">
                <a:latin typeface="Arial Narrow" panose="020B0606020202030204" pitchFamily="34" charset="0"/>
                <a:cs typeface="Calibri Light" panose="020F0302020204030204" pitchFamily="34" charset="0"/>
              </a:rPr>
              <a:t>)</a:t>
            </a:r>
          </a:p>
        </p:txBody>
      </p:sp>
      <p:sp>
        <p:nvSpPr>
          <p:cNvPr id="58" name="Rectangle 57"/>
          <p:cNvSpPr/>
          <p:nvPr/>
        </p:nvSpPr>
        <p:spPr>
          <a:xfrm>
            <a:off x="1486207" y="4010122"/>
            <a:ext cx="1009251" cy="424732"/>
          </a:xfrm>
          <a:prstGeom prst="rect">
            <a:avLst/>
          </a:prstGeom>
        </p:spPr>
        <p:txBody>
          <a:bodyPr wrap="square">
            <a:spAutoFit/>
          </a:bodyPr>
          <a:lstStyle/>
          <a:p>
            <a:pPr defTabSz="914400">
              <a:lnSpc>
                <a:spcPct val="90000"/>
              </a:lnSpc>
              <a:spcBef>
                <a:spcPts val="1000"/>
              </a:spcBef>
            </a:pPr>
            <a:r>
              <a:rPr lang="en-US" sz="1200" b="1" dirty="0" err="1"/>
              <a:t>Corneliu</a:t>
            </a:r>
            <a:r>
              <a:rPr lang="en-US" sz="1200" b="1" dirty="0"/>
              <a:t> BODEA</a:t>
            </a:r>
          </a:p>
        </p:txBody>
      </p:sp>
      <p:pic>
        <p:nvPicPr>
          <p:cNvPr id="3" name="Picture 2"/>
          <p:cNvPicPr>
            <a:picLocks noChangeAspect="1"/>
          </p:cNvPicPr>
          <p:nvPr/>
        </p:nvPicPr>
        <p:blipFill rotWithShape="1">
          <a:blip r:embed="rId17">
            <a:extLst>
              <a:ext uri="{28A0092B-C50C-407E-A947-70E740481C1C}">
                <a14:useLocalDpi xmlns:a14="http://schemas.microsoft.com/office/drawing/2010/main" val="0"/>
              </a:ext>
            </a:extLst>
          </a:blip>
          <a:srcRect l="18953" t="569" r="18235" b="36619"/>
          <a:stretch/>
        </p:blipFill>
        <p:spPr>
          <a:xfrm>
            <a:off x="1913285" y="1302896"/>
            <a:ext cx="1008000" cy="10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17097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768246-2496-4F97-8FCA-02252116FF87}"/>
              </a:ext>
            </a:extLst>
          </p:cNvPr>
          <p:cNvSpPr>
            <a:spLocks noGrp="1"/>
          </p:cNvSpPr>
          <p:nvPr>
            <p:ph type="title"/>
          </p:nvPr>
        </p:nvSpPr>
        <p:spPr>
          <a:xfrm>
            <a:off x="371475" y="365126"/>
            <a:ext cx="10982325" cy="534591"/>
          </a:xfrm>
        </p:spPr>
        <p:txBody>
          <a:bodyPr>
            <a:noAutofit/>
          </a:bodyPr>
          <a:lstStyle/>
          <a:p>
            <a:r>
              <a:rPr lang="ro-RO" sz="3200" b="1" dirty="0"/>
              <a:t>De ce să participi?</a:t>
            </a:r>
            <a:endParaRPr lang="en-US" sz="3200" b="1" dirty="0"/>
          </a:p>
        </p:txBody>
      </p:sp>
      <p:sp>
        <p:nvSpPr>
          <p:cNvPr id="2" name="Slide Number Placeholder 1">
            <a:extLst>
              <a:ext uri="{FF2B5EF4-FFF2-40B4-BE49-F238E27FC236}">
                <a16:creationId xmlns:a16="http://schemas.microsoft.com/office/drawing/2014/main" id="{7EAB17F8-59B5-4C93-9884-D30446299CA5}"/>
              </a:ext>
            </a:extLst>
          </p:cNvPr>
          <p:cNvSpPr>
            <a:spLocks noGrp="1"/>
          </p:cNvSpPr>
          <p:nvPr>
            <p:ph type="sldNum" sz="quarter" idx="12"/>
          </p:nvPr>
        </p:nvSpPr>
        <p:spPr>
          <a:xfrm>
            <a:off x="9335385" y="6492875"/>
            <a:ext cx="2743200" cy="365125"/>
          </a:xfrm>
        </p:spPr>
        <p:txBody>
          <a:bodyPr/>
          <a:lstStyle/>
          <a:p>
            <a:fld id="{03DC2DEF-D2FE-4B45-ABA4-9F153FD1C98A}" type="slidenum">
              <a:rPr lang="en-US" smtClean="0"/>
              <a:t>5</a:t>
            </a:fld>
            <a:endParaRPr lang="en-US" dirty="0"/>
          </a:p>
        </p:txBody>
      </p:sp>
      <p:pic>
        <p:nvPicPr>
          <p:cNvPr id="22" name="Picture Placeholder 21">
            <a:extLst>
              <a:ext uri="{FF2B5EF4-FFF2-40B4-BE49-F238E27FC236}">
                <a16:creationId xmlns:a16="http://schemas.microsoft.com/office/drawing/2014/main" id="{0F5C8F58-81B2-4162-9563-70C679CF85F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647" b="8647"/>
          <a:stretch/>
        </p:blipFill>
        <p:spPr/>
      </p:pic>
      <p:pic>
        <p:nvPicPr>
          <p:cNvPr id="26" name="Picture Placeholder 25">
            <a:extLst>
              <a:ext uri="{FF2B5EF4-FFF2-40B4-BE49-F238E27FC236}">
                <a16:creationId xmlns:a16="http://schemas.microsoft.com/office/drawing/2014/main" id="{2AD0E03E-80ED-4CBF-B567-3E1EAB01FD41}"/>
              </a:ex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8647" b="8647"/>
          <a:stretch/>
        </p:blipFill>
        <p:spPr/>
      </p:pic>
      <p:pic>
        <p:nvPicPr>
          <p:cNvPr id="24" name="Picture Placeholder 23">
            <a:extLst>
              <a:ext uri="{FF2B5EF4-FFF2-40B4-BE49-F238E27FC236}">
                <a16:creationId xmlns:a16="http://schemas.microsoft.com/office/drawing/2014/main" id="{F1E0AF3E-867C-4F0D-8325-9DC9A985B427}"/>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8647" b="8647"/>
          <a:stretch/>
        </p:blipFill>
        <p:spPr/>
      </p:pic>
      <p:pic>
        <p:nvPicPr>
          <p:cNvPr id="28" name="Picture Placeholder 27">
            <a:extLst>
              <a:ext uri="{FF2B5EF4-FFF2-40B4-BE49-F238E27FC236}">
                <a16:creationId xmlns:a16="http://schemas.microsoft.com/office/drawing/2014/main" id="{43BC7054-E269-4210-98F5-65D485066725}"/>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8647" b="8647"/>
          <a:stretch/>
        </p:blipFill>
        <p:spPr/>
      </p:pic>
      <p:sp>
        <p:nvSpPr>
          <p:cNvPr id="11" name="Text Placeholder 10">
            <a:extLst>
              <a:ext uri="{FF2B5EF4-FFF2-40B4-BE49-F238E27FC236}">
                <a16:creationId xmlns:a16="http://schemas.microsoft.com/office/drawing/2014/main" id="{901B6E4D-6942-45C5-99A9-6B769E8902BD}"/>
              </a:ext>
            </a:extLst>
          </p:cNvPr>
          <p:cNvSpPr>
            <a:spLocks noGrp="1"/>
          </p:cNvSpPr>
          <p:nvPr>
            <p:ph type="body" sz="quarter" idx="18"/>
          </p:nvPr>
        </p:nvSpPr>
        <p:spPr/>
        <p:txBody>
          <a:bodyPr/>
          <a:lstStyle/>
          <a:p>
            <a:r>
              <a:rPr lang="ro-RO" dirty="0"/>
              <a:t>oportunități de business</a:t>
            </a:r>
            <a:endParaRPr lang="en-US" dirty="0"/>
          </a:p>
        </p:txBody>
      </p:sp>
      <p:sp>
        <p:nvSpPr>
          <p:cNvPr id="12" name="Text Placeholder 11">
            <a:extLst>
              <a:ext uri="{FF2B5EF4-FFF2-40B4-BE49-F238E27FC236}">
                <a16:creationId xmlns:a16="http://schemas.microsoft.com/office/drawing/2014/main" id="{7D269992-EA9D-41F6-85C3-B78921847100}"/>
              </a:ext>
            </a:extLst>
          </p:cNvPr>
          <p:cNvSpPr>
            <a:spLocks noGrp="1"/>
          </p:cNvSpPr>
          <p:nvPr>
            <p:ph type="body" sz="quarter" idx="19"/>
          </p:nvPr>
        </p:nvSpPr>
        <p:spPr/>
        <p:txBody>
          <a:bodyPr anchor="b"/>
          <a:lstStyle/>
          <a:p>
            <a:r>
              <a:rPr lang="ro-RO" dirty="0"/>
              <a:t>prețul corect al gazelor naturale</a:t>
            </a:r>
            <a:endParaRPr lang="en-US" dirty="0"/>
          </a:p>
        </p:txBody>
      </p:sp>
      <p:sp>
        <p:nvSpPr>
          <p:cNvPr id="13" name="Text Placeholder 12">
            <a:extLst>
              <a:ext uri="{FF2B5EF4-FFF2-40B4-BE49-F238E27FC236}">
                <a16:creationId xmlns:a16="http://schemas.microsoft.com/office/drawing/2014/main" id="{6DFAA7E0-5467-48C2-A0A1-08FFCDD0AB29}"/>
              </a:ext>
            </a:extLst>
          </p:cNvPr>
          <p:cNvSpPr>
            <a:spLocks noGrp="1"/>
          </p:cNvSpPr>
          <p:nvPr>
            <p:ph type="body" sz="quarter" idx="20"/>
          </p:nvPr>
        </p:nvSpPr>
        <p:spPr/>
        <p:txBody>
          <a:bodyPr/>
          <a:lstStyle/>
          <a:p>
            <a:r>
              <a:rPr lang="ro-RO" dirty="0"/>
              <a:t>networking</a:t>
            </a:r>
            <a:endParaRPr lang="en-US" dirty="0"/>
          </a:p>
        </p:txBody>
      </p:sp>
      <p:sp>
        <p:nvSpPr>
          <p:cNvPr id="14" name="Text Placeholder 13">
            <a:extLst>
              <a:ext uri="{FF2B5EF4-FFF2-40B4-BE49-F238E27FC236}">
                <a16:creationId xmlns:a16="http://schemas.microsoft.com/office/drawing/2014/main" id="{26CD0F95-69FE-4CD4-B47D-11711D394220}"/>
              </a:ext>
            </a:extLst>
          </p:cNvPr>
          <p:cNvSpPr>
            <a:spLocks noGrp="1"/>
          </p:cNvSpPr>
          <p:nvPr>
            <p:ph type="body" sz="quarter" idx="21"/>
          </p:nvPr>
        </p:nvSpPr>
        <p:spPr/>
        <p:txBody>
          <a:bodyPr anchor="b"/>
          <a:lstStyle/>
          <a:p>
            <a:r>
              <a:rPr lang="ro-RO" dirty="0"/>
              <a:t>informații utile</a:t>
            </a:r>
            <a:endParaRPr lang="en-US" dirty="0"/>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0204" y="324654"/>
            <a:ext cx="622246" cy="622246"/>
          </a:xfrm>
          <a:prstGeom prst="rect">
            <a:avLst/>
          </a:prstGeom>
        </p:spPr>
      </p:pic>
    </p:spTree>
    <p:extLst>
      <p:ext uri="{BB962C8B-B14F-4D97-AF65-F5344CB8AC3E}">
        <p14:creationId xmlns:p14="http://schemas.microsoft.com/office/powerpoint/2010/main" val="1163063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1475" y="365125"/>
            <a:ext cx="10982325" cy="581775"/>
          </a:xfrm>
        </p:spPr>
        <p:txBody>
          <a:bodyPr>
            <a:normAutofit/>
          </a:bodyPr>
          <a:lstStyle/>
          <a:p>
            <a:r>
              <a:rPr lang="ro-RO" sz="3200" b="1" dirty="0"/>
              <a:t>Audiență</a:t>
            </a:r>
            <a:endParaRPr lang="en-US" b="1" dirty="0"/>
          </a:p>
        </p:txBody>
      </p:sp>
      <p:sp>
        <p:nvSpPr>
          <p:cNvPr id="4" name="Slide Number Placeholder 3"/>
          <p:cNvSpPr>
            <a:spLocks noGrp="1"/>
          </p:cNvSpPr>
          <p:nvPr>
            <p:ph type="sldNum" sz="quarter" idx="12"/>
          </p:nvPr>
        </p:nvSpPr>
        <p:spPr>
          <a:xfrm>
            <a:off x="9448800" y="6492875"/>
            <a:ext cx="2743200" cy="365125"/>
          </a:xfrm>
        </p:spPr>
        <p:txBody>
          <a:bodyPr/>
          <a:lstStyle/>
          <a:p>
            <a:fld id="{03DC2DEF-D2FE-4B45-ABA4-9F153FD1C98A}" type="slidenum">
              <a:rPr lang="en-US" smtClean="0"/>
              <a:t>6</a:t>
            </a:fld>
            <a:endParaRPr lang="en-US" dirty="0"/>
          </a:p>
        </p:txBody>
      </p:sp>
      <p:sp>
        <p:nvSpPr>
          <p:cNvPr id="5" name="Content Placeholder 12">
            <a:extLst>
              <a:ext uri="{FF2B5EF4-FFF2-40B4-BE49-F238E27FC236}">
                <a16:creationId xmlns:a16="http://schemas.microsoft.com/office/drawing/2014/main" id="{556610ED-3E2D-4E6A-ABD0-150F203E6B46}"/>
              </a:ext>
            </a:extLst>
          </p:cNvPr>
          <p:cNvSpPr txBox="1">
            <a:spLocks/>
          </p:cNvSpPr>
          <p:nvPr/>
        </p:nvSpPr>
        <p:spPr>
          <a:xfrm>
            <a:off x="3190088" y="1770642"/>
            <a:ext cx="8468512" cy="1636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just">
              <a:lnSpc>
                <a:spcPct val="110000"/>
              </a:lnSpc>
              <a:buNone/>
            </a:pPr>
            <a:r>
              <a:rPr lang="en-US" dirty="0" err="1">
                <a:latin typeface="Calibri Light" panose="020F0302020204030204" pitchFamily="34" charset="0"/>
                <a:cs typeface="Calibri Light" panose="020F0302020204030204" pitchFamily="34" charset="0"/>
              </a:rPr>
              <a:t>Evenimentul</a:t>
            </a:r>
            <a:r>
              <a:rPr lang="en-US" dirty="0">
                <a:latin typeface="Calibri Light" panose="020F0302020204030204" pitchFamily="34" charset="0"/>
                <a:cs typeface="Calibri Light" panose="020F0302020204030204" pitchFamily="34" charset="0"/>
              </a:rPr>
              <a:t> </a:t>
            </a:r>
            <a:r>
              <a:rPr lang="ro-RO" dirty="0">
                <a:latin typeface="Calibri Light" panose="020F0302020204030204" pitchFamily="34" charset="0"/>
                <a:cs typeface="Calibri Light" panose="020F0302020204030204" pitchFamily="34" charset="0"/>
              </a:rPr>
              <a:t>se adresează reprezentanților de top management din piața gazelor naturale, în special, dar și din întreg mediul de business, în general. Vor participa și oficiali ai autorităților de stat, politicieni, investitori instituționali, jurnaliști și alți specialiști din domeniu.</a:t>
            </a:r>
          </a:p>
        </p:txBody>
      </p:sp>
      <p:sp>
        <p:nvSpPr>
          <p:cNvPr id="6" name="Text Placeholder 23">
            <a:extLst>
              <a:ext uri="{FF2B5EF4-FFF2-40B4-BE49-F238E27FC236}">
                <a16:creationId xmlns:a16="http://schemas.microsoft.com/office/drawing/2014/main" id="{2BE63BA8-EAF4-4B88-8D23-BEF6AA60CC23}"/>
              </a:ext>
            </a:extLst>
          </p:cNvPr>
          <p:cNvSpPr txBox="1">
            <a:spLocks/>
          </p:cNvSpPr>
          <p:nvPr/>
        </p:nvSpPr>
        <p:spPr>
          <a:xfrm>
            <a:off x="624840" y="2336323"/>
            <a:ext cx="1726744" cy="451983"/>
          </a:xfrm>
          <a:prstGeom prst="rect">
            <a:avLst/>
          </a:prstGeom>
        </p:spPr>
        <p:txBody>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ro-RO" dirty="0">
                <a:latin typeface="Segoe UI Semibold" panose="020B0702040204020203" pitchFamily="34" charset="0"/>
                <a:cs typeface="Segoe UI Semibold" panose="020B0702040204020203" pitchFamily="34" charset="0"/>
              </a:rPr>
              <a:t>Participanți</a:t>
            </a:r>
            <a:endParaRPr lang="en-US" dirty="0">
              <a:latin typeface="Segoe UI Semibold" panose="020B0702040204020203" pitchFamily="34" charset="0"/>
              <a:cs typeface="Segoe UI Semibold" panose="020B0702040204020203" pitchFamily="34" charset="0"/>
            </a:endParaRPr>
          </a:p>
        </p:txBody>
      </p:sp>
      <p:pic>
        <p:nvPicPr>
          <p:cNvPr id="7" name="Picture Placeholder 84">
            <a:extLst>
              <a:ext uri="{FF2B5EF4-FFF2-40B4-BE49-F238E27FC236}">
                <a16:creationId xmlns:a16="http://schemas.microsoft.com/office/drawing/2014/main" id="{F738FFEE-D221-419F-9925-DFE3C2A81E5D}"/>
              </a:ext>
              <a:ext uri="{C183D7F6-B498-43B3-948B-1728B52AA6E4}">
                <adec:decorative xmlns:adec="http://schemas.microsoft.com/office/drawing/2017/decorative" val="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8275" t="-29639" r="-28275" b="-29639"/>
          <a:stretch/>
        </p:blipFill>
        <p:spPr>
          <a:xfrm>
            <a:off x="2063552" y="1913640"/>
            <a:ext cx="1094116" cy="1113108"/>
          </a:xfrm>
          <a:prstGeom prst="ellipse">
            <a:avLst/>
          </a:prstGeom>
        </p:spPr>
      </p:pic>
      <p:sp>
        <p:nvSpPr>
          <p:cNvPr id="8" name="Content Placeholder 22">
            <a:extLst>
              <a:ext uri="{FF2B5EF4-FFF2-40B4-BE49-F238E27FC236}">
                <a16:creationId xmlns:a16="http://schemas.microsoft.com/office/drawing/2014/main" id="{2F8BDB9A-6E49-4052-924A-83FDD2B0A487}"/>
              </a:ext>
            </a:extLst>
          </p:cNvPr>
          <p:cNvSpPr txBox="1">
            <a:spLocks/>
          </p:cNvSpPr>
          <p:nvPr/>
        </p:nvSpPr>
        <p:spPr>
          <a:xfrm>
            <a:off x="3190088" y="3776643"/>
            <a:ext cx="8468512" cy="1327031"/>
          </a:xfrm>
          <a:prstGeom prst="rect">
            <a:avLst/>
          </a:prstGeom>
        </p:spPr>
        <p:txBody>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just">
              <a:lnSpc>
                <a:spcPct val="110000"/>
              </a:lnSpc>
              <a:buNone/>
            </a:pPr>
            <a:r>
              <a:rPr lang="ro-RO" dirty="0">
                <a:latin typeface="Calibri Light" panose="020F0302020204030204" pitchFamily="34" charset="0"/>
                <a:cs typeface="Calibri Light" panose="020F0302020204030204" pitchFamily="34" charset="0"/>
              </a:rPr>
              <a:t>În plus, evenimentul va atrage o audiență foarte largă prin transmisiunea </a:t>
            </a:r>
            <a:r>
              <a:rPr lang="ro-RO" b="1" dirty="0">
                <a:latin typeface="Calibri Light" panose="020F0302020204030204" pitchFamily="34" charset="0"/>
                <a:cs typeface="Calibri Light" panose="020F0302020204030204" pitchFamily="34" charset="0"/>
              </a:rPr>
              <a:t>LIVE</a:t>
            </a:r>
            <a:r>
              <a:rPr lang="ro-RO" dirty="0">
                <a:latin typeface="Calibri Light" panose="020F0302020204030204" pitchFamily="34" charset="0"/>
                <a:cs typeface="Calibri Light" panose="020F0302020204030204" pitchFamily="34" charset="0"/>
              </a:rPr>
              <a:t> pe site-ul </a:t>
            </a:r>
            <a:r>
              <a:rPr lang="ro-RO" dirty="0">
                <a:latin typeface="Calibri Light" panose="020F0302020204030204" pitchFamily="34" charset="0"/>
                <a:cs typeface="Calibri Light" panose="020F0302020204030204" pitchFamily="34" charset="0"/>
                <a:hlinkClick r:id="rId4"/>
              </a:rPr>
              <a:t>financialintelligence.ro</a:t>
            </a:r>
            <a:r>
              <a:rPr lang="ro-RO" dirty="0">
                <a:latin typeface="Calibri Light" panose="020F0302020204030204" pitchFamily="34" charset="0"/>
                <a:cs typeface="Calibri Light" panose="020F0302020204030204" pitchFamily="34" charset="0"/>
              </a:rPr>
              <a:t> și expunere pe </a:t>
            </a:r>
            <a:r>
              <a:rPr lang="ro-RO" b="1" dirty="0">
                <a:latin typeface="Calibri Light" panose="020F0302020204030204" pitchFamily="34" charset="0"/>
                <a:cs typeface="Calibri Light" panose="020F0302020204030204" pitchFamily="34" charset="0"/>
              </a:rPr>
              <a:t>social media</a:t>
            </a:r>
            <a:r>
              <a:rPr lang="ro-RO" dirty="0">
                <a:latin typeface="Calibri Light" panose="020F0302020204030204" pitchFamily="34" charset="0"/>
                <a:cs typeface="Calibri Light" panose="020F0302020204030204" pitchFamily="34" charset="0"/>
              </a:rPr>
              <a:t>.</a:t>
            </a:r>
            <a:endParaRPr lang="en-US" dirty="0">
              <a:latin typeface="Calibri Light" panose="020F0302020204030204" pitchFamily="34" charset="0"/>
              <a:cs typeface="Calibri Light" panose="020F0302020204030204" pitchFamily="34" charset="0"/>
            </a:endParaRPr>
          </a:p>
        </p:txBody>
      </p:sp>
      <p:sp>
        <p:nvSpPr>
          <p:cNvPr id="9" name="Text Placeholder 24">
            <a:extLst>
              <a:ext uri="{FF2B5EF4-FFF2-40B4-BE49-F238E27FC236}">
                <a16:creationId xmlns:a16="http://schemas.microsoft.com/office/drawing/2014/main" id="{34818BA8-E954-4497-B8B9-B67D92F6032D}"/>
              </a:ext>
            </a:extLst>
          </p:cNvPr>
          <p:cNvSpPr txBox="1">
            <a:spLocks/>
          </p:cNvSpPr>
          <p:nvPr/>
        </p:nvSpPr>
        <p:spPr>
          <a:xfrm>
            <a:off x="548640" y="3948625"/>
            <a:ext cx="1802944" cy="413188"/>
          </a:xfrm>
          <a:prstGeom prst="rect">
            <a:avLst/>
          </a:prstGeom>
        </p:spPr>
        <p:txBody>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ro-RO" dirty="0">
                <a:latin typeface="Segoe UI Semibold" panose="020B0702040204020203" pitchFamily="34" charset="0"/>
                <a:cs typeface="Segoe UI Semibold" panose="020B0702040204020203" pitchFamily="34" charset="0"/>
              </a:rPr>
              <a:t>Social Media</a:t>
            </a:r>
            <a:endParaRPr lang="en-US" dirty="0">
              <a:latin typeface="Segoe UI Semibold" panose="020B0702040204020203" pitchFamily="34" charset="0"/>
              <a:cs typeface="Segoe UI Semibold" panose="020B0702040204020203" pitchFamily="34" charset="0"/>
            </a:endParaRPr>
          </a:p>
        </p:txBody>
      </p:sp>
      <p:pic>
        <p:nvPicPr>
          <p:cNvPr id="10" name="Picture Placeholder 86">
            <a:extLst>
              <a:ext uri="{FF2B5EF4-FFF2-40B4-BE49-F238E27FC236}">
                <a16:creationId xmlns:a16="http://schemas.microsoft.com/office/drawing/2014/main" id="{BA712089-DDBF-4741-BA71-63A6F987EA72}"/>
              </a:ext>
              <a:ext uri="{C183D7F6-B498-43B3-948B-1728B52AA6E4}">
                <adec:decorative xmlns:adec="http://schemas.microsoft.com/office/drawing/2017/decorative" val="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968" t="-26383" r="-24968" b="-26383"/>
          <a:stretch/>
        </p:blipFill>
        <p:spPr>
          <a:xfrm>
            <a:off x="2063552" y="3591504"/>
            <a:ext cx="1094116" cy="1113108"/>
          </a:xfrm>
          <a:prstGeom prst="ellipse">
            <a:avLst/>
          </a:prstGeom>
        </p:spPr>
      </p:pic>
      <p:sp>
        <p:nvSpPr>
          <p:cNvPr id="11" name="Content Placeholder 33">
            <a:extLst>
              <a:ext uri="{FF2B5EF4-FFF2-40B4-BE49-F238E27FC236}">
                <a16:creationId xmlns:a16="http://schemas.microsoft.com/office/drawing/2014/main" id="{38AA8C13-AFD3-4C46-AEA7-67BEBF73986D}"/>
              </a:ext>
            </a:extLst>
          </p:cNvPr>
          <p:cNvSpPr txBox="1">
            <a:spLocks/>
          </p:cNvSpPr>
          <p:nvPr/>
        </p:nvSpPr>
        <p:spPr>
          <a:xfrm>
            <a:off x="3190088" y="4858796"/>
            <a:ext cx="8468512" cy="1222630"/>
          </a:xfrm>
          <a:prstGeom prst="rect">
            <a:avLst/>
          </a:prstGeom>
        </p:spPr>
        <p:txBody>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just">
              <a:lnSpc>
                <a:spcPct val="110000"/>
              </a:lnSpc>
              <a:buNone/>
            </a:pPr>
            <a:r>
              <a:rPr lang="en-US" dirty="0" err="1">
                <a:latin typeface="Calibri Light" panose="020F0302020204030204" pitchFamily="34" charset="0"/>
                <a:cs typeface="Calibri Light" panose="020F0302020204030204" pitchFamily="34" charset="0"/>
              </a:rPr>
              <a:t>Participanții</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vor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avea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oportunitatea</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să</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pună</a:t>
            </a:r>
            <a:r>
              <a:rPr lang="en-US" dirty="0">
                <a:latin typeface="Calibri Light" panose="020F0302020204030204" pitchFamily="34" charset="0"/>
                <a:cs typeface="Calibri Light" panose="020F0302020204030204" pitchFamily="34" charset="0"/>
              </a:rPr>
              <a:t> </a:t>
            </a:r>
            <a:r>
              <a:rPr lang="en-US" b="1" dirty="0" err="1">
                <a:latin typeface="Calibri Light" panose="020F0302020204030204" pitchFamily="34" charset="0"/>
                <a:cs typeface="Calibri Light" panose="020F0302020204030204" pitchFamily="34" charset="0"/>
              </a:rPr>
              <a:t>întrebări</a:t>
            </a:r>
            <a:r>
              <a:rPr lang="en-US" dirty="0">
                <a:latin typeface="Calibri Light" panose="020F0302020204030204" pitchFamily="34" charset="0"/>
                <a:cs typeface="Calibri Light" panose="020F0302020204030204" pitchFamily="34" charset="0"/>
              </a:rPr>
              <a:t> </a:t>
            </a:r>
            <a:r>
              <a:rPr lang="ro-RO" dirty="0">
                <a:latin typeface="Calibri Light" panose="020F0302020204030204" pitchFamily="34" charset="0"/>
                <a:cs typeface="Calibri Light" panose="020F0302020204030204" pitchFamily="34" charset="0"/>
              </a:rPr>
              <a:t>atât prin </a:t>
            </a:r>
            <a:r>
              <a:rPr lang="ro-RO" b="1" dirty="0">
                <a:latin typeface="Calibri Light" panose="020F0302020204030204" pitchFamily="34" charset="0"/>
                <a:cs typeface="Calibri Light" panose="020F0302020204030204" pitchFamily="34" charset="0"/>
              </a:rPr>
              <a:t>formularul de înscriere </a:t>
            </a:r>
            <a:r>
              <a:rPr lang="ro-RO" dirty="0">
                <a:latin typeface="Calibri Light" panose="020F0302020204030204" pitchFamily="34" charset="0"/>
                <a:cs typeface="Calibri Light" panose="020F0302020204030204" pitchFamily="34" charset="0"/>
              </a:rPr>
              <a:t>de pe pagina evenimentului, cât și în direct, în timpul evenimentului, pe </a:t>
            </a:r>
            <a:r>
              <a:rPr lang="ro-RO" b="1" dirty="0">
                <a:latin typeface="Calibri Light" panose="020F0302020204030204" pitchFamily="34" charset="0"/>
                <a:cs typeface="Calibri Light" panose="020F0302020204030204" pitchFamily="34" charset="0"/>
                <a:hlinkClick r:id="rId7"/>
              </a:rPr>
              <a:t>pagina de Facebook Financial Intelligence</a:t>
            </a:r>
            <a:r>
              <a:rPr lang="ro-RO" dirty="0">
                <a:latin typeface="Calibri Light" panose="020F0302020204030204" pitchFamily="34" charset="0"/>
                <a:cs typeface="Calibri Light" panose="020F0302020204030204" pitchFamily="34" charset="0"/>
              </a:rPr>
              <a:t>, în comentarii.</a:t>
            </a:r>
          </a:p>
        </p:txBody>
      </p:sp>
      <p:sp>
        <p:nvSpPr>
          <p:cNvPr id="12" name="Text Placeholder 3">
            <a:extLst>
              <a:ext uri="{FF2B5EF4-FFF2-40B4-BE49-F238E27FC236}">
                <a16:creationId xmlns:a16="http://schemas.microsoft.com/office/drawing/2014/main" id="{B9105FAE-96F0-43A6-B386-AAE4E62C6E85}"/>
              </a:ext>
            </a:extLst>
          </p:cNvPr>
          <p:cNvSpPr txBox="1">
            <a:spLocks/>
          </p:cNvSpPr>
          <p:nvPr/>
        </p:nvSpPr>
        <p:spPr>
          <a:xfrm>
            <a:off x="548641" y="5103674"/>
            <a:ext cx="1802943" cy="355733"/>
          </a:xfrm>
          <a:prstGeom prst="rect">
            <a:avLst/>
          </a:prstGeom>
        </p:spPr>
        <p:txBody>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ro-RO" dirty="0">
                <a:latin typeface="Segoe UI Semibold" panose="020B0702040204020203" pitchFamily="34" charset="0"/>
                <a:cs typeface="Segoe UI Semibold" panose="020B0702040204020203" pitchFamily="34" charset="0"/>
              </a:rPr>
              <a:t>Q&amp;A</a:t>
            </a:r>
            <a:endParaRPr lang="en-US" dirty="0">
              <a:latin typeface="Segoe UI Semibold" panose="020B0702040204020203" pitchFamily="34" charset="0"/>
              <a:cs typeface="Segoe UI Semibold" panose="020B0702040204020203" pitchFamily="34" charset="0"/>
            </a:endParaRPr>
          </a:p>
        </p:txBody>
      </p:sp>
      <p:pic>
        <p:nvPicPr>
          <p:cNvPr id="13" name="Picture Placeholder 88">
            <a:extLst>
              <a:ext uri="{FF2B5EF4-FFF2-40B4-BE49-F238E27FC236}">
                <a16:creationId xmlns:a16="http://schemas.microsoft.com/office/drawing/2014/main" id="{C8671B21-B5F4-4BFE-A90B-A16041BB7F3D}"/>
              </a:ext>
              <a:ext uri="{C183D7F6-B498-43B3-948B-1728B52AA6E4}">
                <adec:decorative xmlns:adec="http://schemas.microsoft.com/office/drawing/2017/decorative" val="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8093" t="-19179" r="-18093" b="-19179"/>
          <a:stretch/>
        </p:blipFill>
        <p:spPr>
          <a:xfrm>
            <a:off x="2063552" y="4759487"/>
            <a:ext cx="1094116" cy="1113108"/>
          </a:xfrm>
          <a:prstGeom prst="ellipse">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0204" y="324654"/>
            <a:ext cx="622246" cy="622246"/>
          </a:xfrm>
          <a:prstGeom prst="rect">
            <a:avLst/>
          </a:prstGeom>
        </p:spPr>
      </p:pic>
    </p:spTree>
    <p:extLst>
      <p:ext uri="{BB962C8B-B14F-4D97-AF65-F5344CB8AC3E}">
        <p14:creationId xmlns:p14="http://schemas.microsoft.com/office/powerpoint/2010/main" val="3061370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365125"/>
            <a:ext cx="10982325" cy="581775"/>
          </a:xfrm>
        </p:spPr>
        <p:txBody>
          <a:bodyPr>
            <a:normAutofit/>
          </a:bodyPr>
          <a:lstStyle/>
          <a:p>
            <a:r>
              <a:rPr lang="en-US" sz="3200" b="1" dirty="0" err="1"/>
              <a:t>Organizatori</a:t>
            </a:r>
            <a:endParaRPr lang="en-US" sz="3200" b="1" dirty="0"/>
          </a:p>
        </p:txBody>
      </p:sp>
      <p:sp>
        <p:nvSpPr>
          <p:cNvPr id="3" name="Content Placeholder 2"/>
          <p:cNvSpPr>
            <a:spLocks noGrp="1"/>
          </p:cNvSpPr>
          <p:nvPr>
            <p:ph idx="1"/>
          </p:nvPr>
        </p:nvSpPr>
        <p:spPr>
          <a:xfrm>
            <a:off x="335756" y="1218964"/>
            <a:ext cx="11520488" cy="5001846"/>
          </a:xfrm>
        </p:spPr>
        <p:txBody>
          <a:bodyPr>
            <a:noAutofit/>
          </a:bodyPr>
          <a:lstStyle/>
          <a:p>
            <a:pPr marL="0" indent="0" algn="just">
              <a:lnSpc>
                <a:spcPct val="100000"/>
              </a:lnSpc>
              <a:spcBef>
                <a:spcPts val="600"/>
              </a:spcBef>
              <a:buClr>
                <a:schemeClr val="bg2"/>
              </a:buClr>
              <a:buNone/>
            </a:pPr>
            <a:r>
              <a:rPr lang="ro-RO" sz="1600" b="1" dirty="0">
                <a:latin typeface="+mj-lt"/>
              </a:rPr>
              <a:t>3 </a:t>
            </a:r>
            <a:r>
              <a:rPr lang="ro-RO" sz="1400" b="1" dirty="0">
                <a:latin typeface="+mj-lt"/>
              </a:rPr>
              <a:t>ANI DE FINANCIAL INTELLIGENCE</a:t>
            </a:r>
            <a:endParaRPr lang="en-US" sz="1400" dirty="0">
              <a:latin typeface="+mj-lt"/>
            </a:endParaRPr>
          </a:p>
          <a:p>
            <a:pPr marL="285750" indent="-285750" algn="just">
              <a:lnSpc>
                <a:spcPct val="100000"/>
              </a:lnSpc>
              <a:spcBef>
                <a:spcPts val="600"/>
              </a:spcBef>
              <a:buFont typeface="Wingdings" panose="05000000000000000000" pitchFamily="2" charset="2"/>
              <a:buChar char="v"/>
            </a:pPr>
            <a:r>
              <a:rPr lang="en-US" sz="1400" dirty="0">
                <a:latin typeface="+mj-lt"/>
              </a:rPr>
              <a:t>La </a:t>
            </a:r>
            <a:r>
              <a:rPr lang="en-US" sz="1400" b="1" dirty="0">
                <a:latin typeface="+mj-lt"/>
              </a:rPr>
              <a:t>3 </a:t>
            </a:r>
            <a:r>
              <a:rPr lang="en-US" sz="1400" b="1" dirty="0" err="1">
                <a:latin typeface="+mj-lt"/>
              </a:rPr>
              <a:t>ani</a:t>
            </a:r>
            <a:r>
              <a:rPr lang="en-US" sz="1400" b="1" dirty="0">
                <a:latin typeface="+mj-lt"/>
              </a:rPr>
              <a:t> de la </a:t>
            </a:r>
            <a:r>
              <a:rPr lang="en-US" sz="1400" b="1" dirty="0" err="1">
                <a:latin typeface="+mj-lt"/>
              </a:rPr>
              <a:t>lansare</a:t>
            </a:r>
            <a:r>
              <a:rPr lang="en-US" sz="1400" dirty="0">
                <a:latin typeface="+mj-lt"/>
              </a:rPr>
              <a:t>, </a:t>
            </a:r>
            <a:r>
              <a:rPr lang="en-US" sz="1400" dirty="0" err="1">
                <a:latin typeface="+mj-lt"/>
              </a:rPr>
              <a:t>platforma</a:t>
            </a:r>
            <a:r>
              <a:rPr lang="en-US" sz="1400" dirty="0">
                <a:latin typeface="+mj-lt"/>
              </a:rPr>
              <a:t> de </a:t>
            </a:r>
            <a:r>
              <a:rPr lang="en-US" sz="1400" dirty="0" err="1">
                <a:latin typeface="+mj-lt"/>
              </a:rPr>
              <a:t>știri</a:t>
            </a:r>
            <a:r>
              <a:rPr lang="en-US" sz="1400" dirty="0">
                <a:latin typeface="+mj-lt"/>
              </a:rPr>
              <a:t> </a:t>
            </a:r>
            <a:r>
              <a:rPr lang="en-US" sz="1400" dirty="0" err="1">
                <a:latin typeface="+mj-lt"/>
              </a:rPr>
              <a:t>economice</a:t>
            </a:r>
            <a:r>
              <a:rPr lang="en-US" sz="1400" dirty="0">
                <a:latin typeface="+mj-lt"/>
              </a:rPr>
              <a:t> </a:t>
            </a:r>
            <a:r>
              <a:rPr lang="en-US" sz="1400" dirty="0" err="1">
                <a:latin typeface="+mj-lt"/>
              </a:rPr>
              <a:t>și</a:t>
            </a:r>
            <a:r>
              <a:rPr lang="en-US" sz="1400" dirty="0">
                <a:latin typeface="+mj-lt"/>
              </a:rPr>
              <a:t> </a:t>
            </a:r>
            <a:r>
              <a:rPr lang="en-US" sz="1400" dirty="0" err="1">
                <a:latin typeface="+mj-lt"/>
              </a:rPr>
              <a:t>analize</a:t>
            </a:r>
            <a:r>
              <a:rPr lang="en-US" sz="1400" dirty="0">
                <a:latin typeface="+mj-lt"/>
              </a:rPr>
              <a:t> </a:t>
            </a:r>
            <a:r>
              <a:rPr lang="en-US" sz="1400" dirty="0" err="1">
                <a:latin typeface="+mj-lt"/>
              </a:rPr>
              <a:t>financiare</a:t>
            </a:r>
            <a:r>
              <a:rPr lang="en-US" sz="1400" dirty="0">
                <a:latin typeface="+mj-lt"/>
              </a:rPr>
              <a:t> </a:t>
            </a:r>
            <a:r>
              <a:rPr lang="en-US" sz="1400" b="1" dirty="0">
                <a:latin typeface="+mj-lt"/>
              </a:rPr>
              <a:t>Financialintelligence.ro</a:t>
            </a:r>
            <a:r>
              <a:rPr lang="en-US" sz="1400" dirty="0">
                <a:latin typeface="+mj-lt"/>
              </a:rPr>
              <a:t> a </a:t>
            </a:r>
            <a:r>
              <a:rPr lang="en-US" sz="1400" dirty="0" err="1">
                <a:latin typeface="+mj-lt"/>
              </a:rPr>
              <a:t>înregistrat</a:t>
            </a:r>
            <a:r>
              <a:rPr lang="en-US" sz="1400" dirty="0">
                <a:latin typeface="+mj-lt"/>
              </a:rPr>
              <a:t> un </a:t>
            </a:r>
            <a:r>
              <a:rPr lang="en-US" sz="1400" dirty="0" err="1">
                <a:latin typeface="+mj-lt"/>
              </a:rPr>
              <a:t>trafic</a:t>
            </a:r>
            <a:r>
              <a:rPr lang="en-US" sz="1400" dirty="0">
                <a:latin typeface="+mj-lt"/>
              </a:rPr>
              <a:t> de </a:t>
            </a:r>
            <a:r>
              <a:rPr lang="en-US" sz="1400" b="1" dirty="0">
                <a:latin typeface="+mj-lt"/>
              </a:rPr>
              <a:t>9,</a:t>
            </a:r>
            <a:r>
              <a:rPr lang="ro-RO" sz="1400" b="1" dirty="0">
                <a:latin typeface="+mj-lt"/>
              </a:rPr>
              <a:t>5</a:t>
            </a:r>
            <a:r>
              <a:rPr lang="en-US" sz="1400" b="1" dirty="0">
                <a:latin typeface="+mj-lt"/>
              </a:rPr>
              <a:t> </a:t>
            </a:r>
            <a:r>
              <a:rPr lang="en-US" sz="1400" b="1" dirty="0" err="1">
                <a:latin typeface="+mj-lt"/>
              </a:rPr>
              <a:t>milioane</a:t>
            </a:r>
            <a:r>
              <a:rPr lang="en-US" sz="1400" b="1" dirty="0">
                <a:latin typeface="+mj-lt"/>
              </a:rPr>
              <a:t> de </a:t>
            </a:r>
            <a:r>
              <a:rPr lang="en-US" sz="1400" b="1" dirty="0" err="1">
                <a:latin typeface="+mj-lt"/>
              </a:rPr>
              <a:t>afișări</a:t>
            </a:r>
            <a:r>
              <a:rPr lang="en-US" sz="1400" b="1" dirty="0">
                <a:latin typeface="+mj-lt"/>
              </a:rPr>
              <a:t> </a:t>
            </a:r>
            <a:r>
              <a:rPr lang="en-US" sz="1400" dirty="0" err="1">
                <a:latin typeface="+mj-lt"/>
              </a:rPr>
              <a:t>și</a:t>
            </a:r>
            <a:r>
              <a:rPr lang="en-US" sz="1400" dirty="0">
                <a:latin typeface="+mj-lt"/>
              </a:rPr>
              <a:t> </a:t>
            </a:r>
            <a:r>
              <a:rPr lang="en-US" sz="1400" b="1" dirty="0">
                <a:latin typeface="+mj-lt"/>
              </a:rPr>
              <a:t>4 </a:t>
            </a:r>
            <a:r>
              <a:rPr lang="en-US" sz="1400" b="1" dirty="0" err="1">
                <a:latin typeface="+mj-lt"/>
              </a:rPr>
              <a:t>milioane</a:t>
            </a:r>
            <a:r>
              <a:rPr lang="en-US" sz="1400" b="1" dirty="0">
                <a:latin typeface="+mj-lt"/>
              </a:rPr>
              <a:t> de </a:t>
            </a:r>
            <a:r>
              <a:rPr lang="en-US" sz="1400" b="1" dirty="0" err="1">
                <a:latin typeface="+mj-lt"/>
              </a:rPr>
              <a:t>utilizatori</a:t>
            </a:r>
            <a:r>
              <a:rPr lang="en-US" sz="1400" b="1" dirty="0">
                <a:latin typeface="+mj-lt"/>
              </a:rPr>
              <a:t> </a:t>
            </a:r>
            <a:r>
              <a:rPr lang="en-US" sz="1400" b="1" dirty="0" err="1">
                <a:latin typeface="+mj-lt"/>
              </a:rPr>
              <a:t>unici</a:t>
            </a:r>
            <a:r>
              <a:rPr lang="en-US" sz="1400" dirty="0">
                <a:latin typeface="+mj-lt"/>
              </a:rPr>
              <a:t>.</a:t>
            </a:r>
          </a:p>
          <a:p>
            <a:pPr marL="285750" indent="-285750" algn="just">
              <a:lnSpc>
                <a:spcPct val="100000"/>
              </a:lnSpc>
              <a:spcBef>
                <a:spcPts val="600"/>
              </a:spcBef>
              <a:buFont typeface="Wingdings" panose="05000000000000000000" pitchFamily="2" charset="2"/>
              <a:buChar char="v"/>
            </a:pPr>
            <a:r>
              <a:rPr lang="en-US" sz="1400" dirty="0">
                <a:latin typeface="+mj-lt"/>
              </a:rPr>
              <a:t>www.financialintelligence.ro a </a:t>
            </a:r>
            <a:r>
              <a:rPr lang="en-US" sz="1400" dirty="0" err="1">
                <a:latin typeface="+mj-lt"/>
              </a:rPr>
              <a:t>înregistrat</a:t>
            </a:r>
            <a:r>
              <a:rPr lang="en-US" sz="1400" dirty="0">
                <a:latin typeface="+mj-lt"/>
              </a:rPr>
              <a:t> </a:t>
            </a:r>
            <a:r>
              <a:rPr lang="en-US" sz="1400" dirty="0" err="1">
                <a:latin typeface="+mj-lt"/>
              </a:rPr>
              <a:t>în</a:t>
            </a:r>
            <a:r>
              <a:rPr lang="en-US" sz="1400" dirty="0">
                <a:latin typeface="+mj-lt"/>
              </a:rPr>
              <a:t> </a:t>
            </a:r>
            <a:r>
              <a:rPr lang="en-US" sz="1400" dirty="0" err="1">
                <a:latin typeface="+mj-lt"/>
              </a:rPr>
              <a:t>ultimul</a:t>
            </a:r>
            <a:r>
              <a:rPr lang="en-US" sz="1400" dirty="0">
                <a:latin typeface="+mj-lt"/>
              </a:rPr>
              <a:t> an, </a:t>
            </a:r>
            <a:r>
              <a:rPr lang="en-US" sz="1400" dirty="0" err="1">
                <a:latin typeface="+mj-lt"/>
              </a:rPr>
              <a:t>în</a:t>
            </a:r>
            <a:r>
              <a:rPr lang="en-US" sz="1400" dirty="0">
                <a:latin typeface="+mj-lt"/>
              </a:rPr>
              <a:t> </a:t>
            </a:r>
            <a:r>
              <a:rPr lang="en-US" sz="1400" dirty="0" err="1">
                <a:latin typeface="+mj-lt"/>
              </a:rPr>
              <a:t>medie</a:t>
            </a:r>
            <a:r>
              <a:rPr lang="en-US" sz="1400" dirty="0">
                <a:latin typeface="+mj-lt"/>
              </a:rPr>
              <a:t>, </a:t>
            </a:r>
            <a:r>
              <a:rPr lang="en-US" sz="1400" b="1" dirty="0">
                <a:latin typeface="+mj-lt"/>
              </a:rPr>
              <a:t>3</a:t>
            </a:r>
            <a:r>
              <a:rPr lang="ro-RO" sz="1400" b="1" dirty="0">
                <a:latin typeface="+mj-lt"/>
              </a:rPr>
              <a:t>25</a:t>
            </a:r>
            <a:r>
              <a:rPr lang="en-US" sz="1400" b="1" dirty="0">
                <a:latin typeface="+mj-lt"/>
              </a:rPr>
              <a:t>.000 </a:t>
            </a:r>
            <a:r>
              <a:rPr lang="en-US" sz="1400" b="1" dirty="0" err="1">
                <a:latin typeface="+mj-lt"/>
              </a:rPr>
              <a:t>afișări</a:t>
            </a:r>
            <a:r>
              <a:rPr lang="en-US" sz="1400" b="1" dirty="0">
                <a:latin typeface="+mj-lt"/>
              </a:rPr>
              <a:t>/</a:t>
            </a:r>
            <a:r>
              <a:rPr lang="en-US" sz="1400" b="1" dirty="0" err="1">
                <a:latin typeface="+mj-lt"/>
              </a:rPr>
              <a:t>lună</a:t>
            </a:r>
            <a:r>
              <a:rPr lang="en-US" sz="1400" b="1" dirty="0">
                <a:latin typeface="+mj-lt"/>
              </a:rPr>
              <a:t> </a:t>
            </a:r>
            <a:r>
              <a:rPr lang="en-US" sz="1400" dirty="0" err="1">
                <a:latin typeface="+mj-lt"/>
              </a:rPr>
              <a:t>și</a:t>
            </a:r>
            <a:r>
              <a:rPr lang="en-US" sz="1400" dirty="0">
                <a:latin typeface="+mj-lt"/>
              </a:rPr>
              <a:t> </a:t>
            </a:r>
            <a:r>
              <a:rPr lang="en-US" sz="1400" b="1" dirty="0">
                <a:latin typeface="+mj-lt"/>
              </a:rPr>
              <a:t>1</a:t>
            </a:r>
            <a:r>
              <a:rPr lang="ro-RO" sz="1400" b="1" dirty="0">
                <a:latin typeface="+mj-lt"/>
              </a:rPr>
              <a:t>4</a:t>
            </a:r>
            <a:r>
              <a:rPr lang="en-US" sz="1400" b="1" dirty="0">
                <a:latin typeface="+mj-lt"/>
              </a:rPr>
              <a:t>0.000 de </a:t>
            </a:r>
            <a:r>
              <a:rPr lang="en-US" sz="1400" b="1" dirty="0" err="1">
                <a:latin typeface="+mj-lt"/>
              </a:rPr>
              <a:t>utilizatori</a:t>
            </a:r>
            <a:r>
              <a:rPr lang="en-US" sz="1400" b="1" dirty="0">
                <a:latin typeface="+mj-lt"/>
              </a:rPr>
              <a:t> </a:t>
            </a:r>
            <a:r>
              <a:rPr lang="en-US" sz="1400" b="1" dirty="0" err="1">
                <a:latin typeface="+mj-lt"/>
              </a:rPr>
              <a:t>unici</a:t>
            </a:r>
            <a:r>
              <a:rPr lang="en-US" sz="1400" b="1" dirty="0">
                <a:latin typeface="+mj-lt"/>
              </a:rPr>
              <a:t>/</a:t>
            </a:r>
            <a:r>
              <a:rPr lang="en-US" sz="1400" b="1" dirty="0" err="1">
                <a:latin typeface="+mj-lt"/>
              </a:rPr>
              <a:t>lună</a:t>
            </a:r>
            <a:r>
              <a:rPr lang="en-US" sz="1400" dirty="0">
                <a:latin typeface="+mj-lt"/>
              </a:rPr>
              <a:t>, </a:t>
            </a:r>
            <a:r>
              <a:rPr lang="en-US" sz="1400" dirty="0" err="1">
                <a:latin typeface="+mj-lt"/>
              </a:rPr>
              <a:t>potrivit</a:t>
            </a:r>
            <a:r>
              <a:rPr lang="en-US" sz="1400" dirty="0">
                <a:latin typeface="+mj-lt"/>
              </a:rPr>
              <a:t> Google Analytics.</a:t>
            </a:r>
          </a:p>
          <a:p>
            <a:pPr marL="285750" indent="-285750" algn="just">
              <a:lnSpc>
                <a:spcPct val="100000"/>
              </a:lnSpc>
              <a:spcBef>
                <a:spcPts val="600"/>
              </a:spcBef>
              <a:buFont typeface="Wingdings" panose="05000000000000000000" pitchFamily="2" charset="2"/>
              <a:buChar char="v"/>
            </a:pPr>
            <a:r>
              <a:rPr lang="en-US" sz="1400" b="1" dirty="0">
                <a:latin typeface="+mj-lt"/>
              </a:rPr>
              <a:t>51,5% din </a:t>
            </a:r>
            <a:r>
              <a:rPr lang="en-US" sz="1400" b="1" dirty="0" err="1">
                <a:latin typeface="+mj-lt"/>
              </a:rPr>
              <a:t>publicul</a:t>
            </a:r>
            <a:r>
              <a:rPr lang="en-US" sz="1400" b="1" dirty="0">
                <a:latin typeface="+mj-lt"/>
              </a:rPr>
              <a:t> Financial Intelligence </a:t>
            </a:r>
            <a:r>
              <a:rPr lang="en-US" sz="1400" dirty="0" err="1">
                <a:latin typeface="+mj-lt"/>
              </a:rPr>
              <a:t>este</a:t>
            </a:r>
            <a:r>
              <a:rPr lang="en-US" sz="1400" dirty="0">
                <a:latin typeface="+mj-lt"/>
              </a:rPr>
              <a:t> format din </a:t>
            </a:r>
            <a:r>
              <a:rPr lang="en-US" sz="1400" b="1" dirty="0" err="1">
                <a:latin typeface="+mj-lt"/>
              </a:rPr>
              <a:t>femei</a:t>
            </a:r>
            <a:r>
              <a:rPr lang="en-US" sz="1400" dirty="0">
                <a:latin typeface="+mj-lt"/>
              </a:rPr>
              <a:t>, </a:t>
            </a:r>
            <a:r>
              <a:rPr lang="en-US" sz="1400" dirty="0" err="1">
                <a:latin typeface="+mj-lt"/>
              </a:rPr>
              <a:t>iar</a:t>
            </a:r>
            <a:r>
              <a:rPr lang="en-US" sz="1400" dirty="0">
                <a:latin typeface="+mj-lt"/>
              </a:rPr>
              <a:t> </a:t>
            </a:r>
            <a:r>
              <a:rPr lang="en-US" sz="1400" b="1" dirty="0">
                <a:latin typeface="+mj-lt"/>
              </a:rPr>
              <a:t>48,5% </a:t>
            </a:r>
            <a:r>
              <a:rPr lang="en-US" sz="1400" b="1" dirty="0" err="1">
                <a:latin typeface="+mj-lt"/>
              </a:rPr>
              <a:t>sunt</a:t>
            </a:r>
            <a:r>
              <a:rPr lang="en-US" sz="1400" b="1" dirty="0">
                <a:latin typeface="+mj-lt"/>
              </a:rPr>
              <a:t> </a:t>
            </a:r>
            <a:r>
              <a:rPr lang="en-US" sz="1400" b="1" dirty="0" err="1">
                <a:latin typeface="+mj-lt"/>
              </a:rPr>
              <a:t>bărbați</a:t>
            </a:r>
            <a:r>
              <a:rPr lang="en-US" sz="1400" dirty="0">
                <a:latin typeface="+mj-lt"/>
              </a:rPr>
              <a:t>. </a:t>
            </a:r>
            <a:r>
              <a:rPr lang="en-US" sz="1400" b="1" dirty="0">
                <a:latin typeface="+mj-lt"/>
              </a:rPr>
              <a:t>54%</a:t>
            </a:r>
            <a:r>
              <a:rPr lang="en-US" sz="1400" dirty="0">
                <a:latin typeface="+mj-lt"/>
              </a:rPr>
              <a:t> </a:t>
            </a:r>
            <a:r>
              <a:rPr lang="en-US" sz="1400" dirty="0" err="1">
                <a:latin typeface="+mj-lt"/>
              </a:rPr>
              <a:t>dintre</a:t>
            </a:r>
            <a:r>
              <a:rPr lang="en-US" sz="1400" dirty="0">
                <a:latin typeface="+mj-lt"/>
              </a:rPr>
              <a:t> </a:t>
            </a:r>
            <a:r>
              <a:rPr lang="en-US" sz="1400" dirty="0" err="1">
                <a:latin typeface="+mj-lt"/>
              </a:rPr>
              <a:t>cititori</a:t>
            </a:r>
            <a:r>
              <a:rPr lang="en-US" sz="1400" dirty="0">
                <a:latin typeface="+mj-lt"/>
              </a:rPr>
              <a:t> au </a:t>
            </a:r>
            <a:r>
              <a:rPr lang="en-US" sz="1400" b="1" dirty="0" err="1">
                <a:latin typeface="+mj-lt"/>
              </a:rPr>
              <a:t>între</a:t>
            </a:r>
            <a:r>
              <a:rPr lang="en-US" sz="1400" b="1" dirty="0">
                <a:latin typeface="+mj-lt"/>
              </a:rPr>
              <a:t> 25 </a:t>
            </a:r>
            <a:r>
              <a:rPr lang="en-US" sz="1400" b="1" dirty="0" err="1">
                <a:latin typeface="+mj-lt"/>
              </a:rPr>
              <a:t>și</a:t>
            </a:r>
            <a:r>
              <a:rPr lang="en-US" sz="1400" b="1" dirty="0">
                <a:latin typeface="+mj-lt"/>
              </a:rPr>
              <a:t> 44 de </a:t>
            </a:r>
            <a:r>
              <a:rPr lang="en-US" sz="1400" b="1" dirty="0" err="1">
                <a:latin typeface="+mj-lt"/>
              </a:rPr>
              <a:t>ani</a:t>
            </a:r>
            <a:r>
              <a:rPr lang="en-US" sz="1400" dirty="0">
                <a:latin typeface="+mj-lt"/>
              </a:rPr>
              <a:t>, </a:t>
            </a:r>
            <a:r>
              <a:rPr lang="en-US" sz="1400" dirty="0" err="1">
                <a:latin typeface="+mj-lt"/>
              </a:rPr>
              <a:t>iar</a:t>
            </a:r>
            <a:r>
              <a:rPr lang="en-US" sz="1400" dirty="0">
                <a:latin typeface="+mj-lt"/>
              </a:rPr>
              <a:t> </a:t>
            </a:r>
            <a:r>
              <a:rPr lang="en-US" sz="1400" dirty="0" err="1">
                <a:latin typeface="+mj-lt"/>
              </a:rPr>
              <a:t>încă</a:t>
            </a:r>
            <a:r>
              <a:rPr lang="en-US" sz="1400" dirty="0">
                <a:latin typeface="+mj-lt"/>
              </a:rPr>
              <a:t> </a:t>
            </a:r>
            <a:r>
              <a:rPr lang="en-US" sz="1400" b="1" dirty="0">
                <a:latin typeface="+mj-lt"/>
              </a:rPr>
              <a:t>18%</a:t>
            </a:r>
            <a:r>
              <a:rPr lang="en-US" sz="1400" dirty="0">
                <a:latin typeface="+mj-lt"/>
              </a:rPr>
              <a:t> </a:t>
            </a:r>
            <a:r>
              <a:rPr lang="en-US" sz="1400" dirty="0" err="1">
                <a:latin typeface="+mj-lt"/>
              </a:rPr>
              <a:t>dintre</a:t>
            </a:r>
            <a:r>
              <a:rPr lang="en-US" sz="1400" dirty="0">
                <a:latin typeface="+mj-lt"/>
              </a:rPr>
              <a:t> </a:t>
            </a:r>
            <a:r>
              <a:rPr lang="en-US" sz="1400" dirty="0" err="1">
                <a:latin typeface="+mj-lt"/>
              </a:rPr>
              <a:t>aceștia</a:t>
            </a:r>
            <a:r>
              <a:rPr lang="en-US" sz="1400" dirty="0">
                <a:latin typeface="+mj-lt"/>
              </a:rPr>
              <a:t> </a:t>
            </a:r>
            <a:r>
              <a:rPr lang="en-US" sz="1400" dirty="0" err="1">
                <a:latin typeface="+mj-lt"/>
              </a:rPr>
              <a:t>sunt</a:t>
            </a:r>
            <a:r>
              <a:rPr lang="en-US" sz="1400" dirty="0">
                <a:latin typeface="+mj-lt"/>
              </a:rPr>
              <a:t> </a:t>
            </a:r>
            <a:r>
              <a:rPr lang="en-US" sz="1400" dirty="0" err="1">
                <a:latin typeface="+mj-lt"/>
              </a:rPr>
              <a:t>persoane</a:t>
            </a:r>
            <a:r>
              <a:rPr lang="en-US" sz="1400" dirty="0">
                <a:latin typeface="+mj-lt"/>
              </a:rPr>
              <a:t> cu </a:t>
            </a:r>
            <a:r>
              <a:rPr lang="en-US" sz="1400" dirty="0" err="1">
                <a:latin typeface="+mj-lt"/>
              </a:rPr>
              <a:t>vârste</a:t>
            </a:r>
            <a:r>
              <a:rPr lang="en-US" sz="1400" dirty="0">
                <a:latin typeface="+mj-lt"/>
              </a:rPr>
              <a:t> </a:t>
            </a:r>
            <a:r>
              <a:rPr lang="en-US" sz="1400" dirty="0" err="1">
                <a:latin typeface="+mj-lt"/>
              </a:rPr>
              <a:t>cuprinse</a:t>
            </a:r>
            <a:r>
              <a:rPr lang="en-US" sz="1400" dirty="0">
                <a:latin typeface="+mj-lt"/>
              </a:rPr>
              <a:t> </a:t>
            </a:r>
            <a:r>
              <a:rPr lang="en-US" sz="1400" dirty="0" err="1">
                <a:latin typeface="+mj-lt"/>
              </a:rPr>
              <a:t>între</a:t>
            </a:r>
            <a:r>
              <a:rPr lang="en-US" sz="1400" dirty="0">
                <a:latin typeface="+mj-lt"/>
              </a:rPr>
              <a:t> </a:t>
            </a:r>
            <a:r>
              <a:rPr lang="en-US" sz="1400" b="1" dirty="0">
                <a:latin typeface="+mj-lt"/>
              </a:rPr>
              <a:t>45-54 de </a:t>
            </a:r>
            <a:r>
              <a:rPr lang="en-US" sz="1400" b="1" dirty="0" err="1">
                <a:latin typeface="+mj-lt"/>
              </a:rPr>
              <a:t>ani</a:t>
            </a:r>
            <a:r>
              <a:rPr lang="en-US" sz="1400" dirty="0">
                <a:latin typeface="+mj-lt"/>
              </a:rPr>
              <a:t>. </a:t>
            </a:r>
          </a:p>
          <a:p>
            <a:pPr marL="285750" indent="-285750" algn="just">
              <a:lnSpc>
                <a:spcPct val="100000"/>
              </a:lnSpc>
              <a:spcBef>
                <a:spcPts val="600"/>
              </a:spcBef>
              <a:buFont typeface="Wingdings" panose="05000000000000000000" pitchFamily="2" charset="2"/>
              <a:buChar char="v"/>
            </a:pPr>
            <a:r>
              <a:rPr lang="en-US" sz="1400" b="1" dirty="0" err="1">
                <a:latin typeface="+mj-lt"/>
              </a:rPr>
              <a:t>Evenimentele</a:t>
            </a:r>
            <a:r>
              <a:rPr lang="en-US" sz="1400" b="1" dirty="0">
                <a:latin typeface="+mj-lt"/>
              </a:rPr>
              <a:t> FINANCIAL INTELLIGENCE </a:t>
            </a:r>
            <a:r>
              <a:rPr lang="en-US" sz="1400" dirty="0" err="1">
                <a:latin typeface="+mj-lt"/>
              </a:rPr>
              <a:t>sunt</a:t>
            </a:r>
            <a:r>
              <a:rPr lang="en-US" sz="1400" dirty="0">
                <a:latin typeface="+mj-lt"/>
              </a:rPr>
              <a:t> </a:t>
            </a:r>
            <a:r>
              <a:rPr lang="en-US" sz="1400" dirty="0" err="1">
                <a:latin typeface="+mj-lt"/>
              </a:rPr>
              <a:t>locul</a:t>
            </a:r>
            <a:r>
              <a:rPr lang="en-US" sz="1400" dirty="0">
                <a:latin typeface="+mj-lt"/>
              </a:rPr>
              <a:t> de </a:t>
            </a:r>
            <a:r>
              <a:rPr lang="en-US" sz="1400" dirty="0" err="1">
                <a:latin typeface="+mj-lt"/>
              </a:rPr>
              <a:t>întâlnire</a:t>
            </a:r>
            <a:r>
              <a:rPr lang="en-US" sz="1400" dirty="0">
                <a:latin typeface="+mj-lt"/>
              </a:rPr>
              <a:t> </a:t>
            </a:r>
            <a:r>
              <a:rPr lang="en-US" sz="1400" dirty="0" err="1">
                <a:latin typeface="+mj-lt"/>
              </a:rPr>
              <a:t>pentru</a:t>
            </a:r>
            <a:r>
              <a:rPr lang="en-US" sz="1400" dirty="0">
                <a:latin typeface="+mj-lt"/>
              </a:rPr>
              <a:t> </a:t>
            </a:r>
            <a:r>
              <a:rPr lang="en-US" sz="1400" dirty="0" err="1">
                <a:latin typeface="+mj-lt"/>
              </a:rPr>
              <a:t>investitori</a:t>
            </a:r>
            <a:r>
              <a:rPr lang="en-US" sz="1400" dirty="0">
                <a:latin typeface="+mj-lt"/>
              </a:rPr>
              <a:t> din </a:t>
            </a:r>
            <a:r>
              <a:rPr lang="en-US" sz="1400" dirty="0" err="1">
                <a:latin typeface="+mj-lt"/>
              </a:rPr>
              <a:t>România</a:t>
            </a:r>
            <a:r>
              <a:rPr lang="en-US" sz="1400" dirty="0">
                <a:latin typeface="+mj-lt"/>
              </a:rPr>
              <a:t> </a:t>
            </a:r>
            <a:r>
              <a:rPr lang="en-US" sz="1400" dirty="0" err="1">
                <a:latin typeface="+mj-lt"/>
              </a:rPr>
              <a:t>şi</a:t>
            </a:r>
            <a:r>
              <a:rPr lang="en-US" sz="1400" dirty="0">
                <a:latin typeface="+mj-lt"/>
              </a:rPr>
              <a:t> nu </a:t>
            </a:r>
            <a:r>
              <a:rPr lang="en-US" sz="1400" dirty="0" err="1">
                <a:latin typeface="+mj-lt"/>
              </a:rPr>
              <a:t>numai</a:t>
            </a:r>
            <a:r>
              <a:rPr lang="en-US" sz="1400" dirty="0">
                <a:latin typeface="+mj-lt"/>
              </a:rPr>
              <a:t>. </a:t>
            </a:r>
            <a:r>
              <a:rPr lang="en-US" sz="1400" dirty="0" err="1">
                <a:latin typeface="+mj-lt"/>
              </a:rPr>
              <a:t>Acestea</a:t>
            </a:r>
            <a:r>
              <a:rPr lang="en-US" sz="1400" dirty="0">
                <a:latin typeface="+mj-lt"/>
              </a:rPr>
              <a:t> au </a:t>
            </a:r>
            <a:r>
              <a:rPr lang="en-US" sz="1400" dirty="0" err="1">
                <a:latin typeface="+mj-lt"/>
              </a:rPr>
              <a:t>atras</a:t>
            </a:r>
            <a:r>
              <a:rPr lang="en-US" sz="1400" dirty="0">
                <a:latin typeface="+mj-lt"/>
              </a:rPr>
              <a:t>, </a:t>
            </a:r>
            <a:r>
              <a:rPr lang="en-US" sz="1400" dirty="0" err="1">
                <a:latin typeface="+mj-lt"/>
              </a:rPr>
              <a:t>până</a:t>
            </a:r>
            <a:r>
              <a:rPr lang="en-US" sz="1400" dirty="0">
                <a:latin typeface="+mj-lt"/>
              </a:rPr>
              <a:t> </a:t>
            </a:r>
            <a:r>
              <a:rPr lang="en-US" sz="1400" dirty="0" err="1">
                <a:latin typeface="+mj-lt"/>
              </a:rPr>
              <a:t>acum</a:t>
            </a:r>
            <a:r>
              <a:rPr lang="en-US" sz="1400" dirty="0">
                <a:latin typeface="+mj-lt"/>
              </a:rPr>
              <a:t>, </a:t>
            </a:r>
            <a:r>
              <a:rPr lang="en-US" sz="1400" dirty="0" err="1">
                <a:latin typeface="+mj-lt"/>
              </a:rPr>
              <a:t>în</a:t>
            </a:r>
            <a:r>
              <a:rPr lang="en-US" sz="1400" dirty="0">
                <a:latin typeface="+mj-lt"/>
              </a:rPr>
              <a:t> </a:t>
            </a:r>
            <a:r>
              <a:rPr lang="en-US" sz="1400" dirty="0" err="1">
                <a:latin typeface="+mj-lt"/>
              </a:rPr>
              <a:t>jur</a:t>
            </a:r>
            <a:r>
              <a:rPr lang="en-US" sz="1400" dirty="0">
                <a:latin typeface="+mj-lt"/>
              </a:rPr>
              <a:t> de </a:t>
            </a:r>
            <a:r>
              <a:rPr lang="en-US" sz="1400" b="1" dirty="0">
                <a:latin typeface="+mj-lt"/>
              </a:rPr>
              <a:t>2</a:t>
            </a:r>
            <a:r>
              <a:rPr lang="ro-RO" sz="1400" b="1" dirty="0">
                <a:latin typeface="+mj-lt"/>
              </a:rPr>
              <a:t>70</a:t>
            </a:r>
            <a:r>
              <a:rPr lang="en-US" sz="1400" b="1" dirty="0">
                <a:latin typeface="+mj-lt"/>
              </a:rPr>
              <a:t>.000 de </a:t>
            </a:r>
            <a:r>
              <a:rPr lang="en-US" sz="1400" b="1" dirty="0" err="1">
                <a:latin typeface="+mj-lt"/>
              </a:rPr>
              <a:t>participanți</a:t>
            </a:r>
            <a:r>
              <a:rPr lang="ro-RO" sz="1400" b="1" dirty="0">
                <a:latin typeface="+mj-lt"/>
              </a:rPr>
              <a:t> – audiență</a:t>
            </a:r>
            <a:r>
              <a:rPr lang="en-US" sz="1400" dirty="0">
                <a:latin typeface="+mj-lt"/>
              </a:rPr>
              <a:t>, </a:t>
            </a:r>
            <a:r>
              <a:rPr lang="en-US" sz="1400" dirty="0" err="1">
                <a:latin typeface="+mj-lt"/>
              </a:rPr>
              <a:t>atât</a:t>
            </a:r>
            <a:r>
              <a:rPr lang="en-US" sz="1400" dirty="0">
                <a:latin typeface="+mj-lt"/>
              </a:rPr>
              <a:t> </a:t>
            </a:r>
            <a:r>
              <a:rPr lang="en-US" sz="1400" dirty="0" err="1">
                <a:latin typeface="+mj-lt"/>
              </a:rPr>
              <a:t>în</a:t>
            </a:r>
            <a:r>
              <a:rPr lang="en-US" sz="1400" dirty="0">
                <a:latin typeface="+mj-lt"/>
              </a:rPr>
              <a:t> </a:t>
            </a:r>
            <a:r>
              <a:rPr lang="en-US" sz="1400" dirty="0" err="1">
                <a:latin typeface="+mj-lt"/>
              </a:rPr>
              <a:t>mediul</a:t>
            </a:r>
            <a:r>
              <a:rPr lang="en-US" sz="1400" dirty="0">
                <a:latin typeface="+mj-lt"/>
              </a:rPr>
              <a:t> offline </a:t>
            </a:r>
            <a:r>
              <a:rPr lang="en-US" sz="1400" dirty="0" err="1">
                <a:latin typeface="+mj-lt"/>
              </a:rPr>
              <a:t>cât</a:t>
            </a:r>
            <a:r>
              <a:rPr lang="en-US" sz="1400" dirty="0">
                <a:latin typeface="+mj-lt"/>
              </a:rPr>
              <a:t> </a:t>
            </a:r>
            <a:r>
              <a:rPr lang="en-US" sz="1400" dirty="0" err="1">
                <a:latin typeface="+mj-lt"/>
              </a:rPr>
              <a:t>și</a:t>
            </a:r>
            <a:r>
              <a:rPr lang="en-US" sz="1400" dirty="0">
                <a:latin typeface="+mj-lt"/>
              </a:rPr>
              <a:t> online, </a:t>
            </a:r>
            <a:r>
              <a:rPr lang="en-US" sz="1400" dirty="0" err="1">
                <a:latin typeface="+mj-lt"/>
              </a:rPr>
              <a:t>reprezentarea</a:t>
            </a:r>
            <a:r>
              <a:rPr lang="en-US" sz="1400" dirty="0">
                <a:latin typeface="+mj-lt"/>
              </a:rPr>
              <a:t> </a:t>
            </a:r>
            <a:r>
              <a:rPr lang="en-US" sz="1400" dirty="0" err="1">
                <a:latin typeface="+mj-lt"/>
              </a:rPr>
              <a:t>fiind</a:t>
            </a:r>
            <a:r>
              <a:rPr lang="en-US" sz="1400" dirty="0">
                <a:latin typeface="+mj-lt"/>
              </a:rPr>
              <a:t> la </a:t>
            </a:r>
            <a:r>
              <a:rPr lang="en-US" sz="1400" dirty="0" err="1">
                <a:latin typeface="+mj-lt"/>
              </a:rPr>
              <a:t>nivel</a:t>
            </a:r>
            <a:r>
              <a:rPr lang="en-US" sz="1400" dirty="0">
                <a:latin typeface="+mj-lt"/>
              </a:rPr>
              <a:t> de </a:t>
            </a:r>
            <a:r>
              <a:rPr lang="en-US" sz="1400" dirty="0" err="1">
                <a:latin typeface="+mj-lt"/>
              </a:rPr>
              <a:t>miniștri</a:t>
            </a:r>
            <a:r>
              <a:rPr lang="en-US" sz="1400" dirty="0">
                <a:latin typeface="+mj-lt"/>
              </a:rPr>
              <a:t>, </a:t>
            </a:r>
            <a:r>
              <a:rPr lang="en-US" sz="1400" dirty="0" err="1">
                <a:latin typeface="+mj-lt"/>
              </a:rPr>
              <a:t>oficiali</a:t>
            </a:r>
            <a:r>
              <a:rPr lang="en-US" sz="1400" dirty="0">
                <a:latin typeface="+mj-lt"/>
              </a:rPr>
              <a:t> de stat, </a:t>
            </a:r>
            <a:r>
              <a:rPr lang="en-US" sz="1400" dirty="0" err="1">
                <a:latin typeface="+mj-lt"/>
              </a:rPr>
              <a:t>politicieni</a:t>
            </a:r>
            <a:r>
              <a:rPr lang="en-US" sz="1400" dirty="0">
                <a:latin typeface="+mj-lt"/>
              </a:rPr>
              <a:t>, </a:t>
            </a:r>
            <a:r>
              <a:rPr lang="en-US" sz="1400" dirty="0" err="1">
                <a:latin typeface="+mj-lt"/>
              </a:rPr>
              <a:t>investitori</a:t>
            </a:r>
            <a:r>
              <a:rPr lang="en-US" sz="1400" dirty="0">
                <a:latin typeface="+mj-lt"/>
              </a:rPr>
              <a:t>, </a:t>
            </a:r>
            <a:r>
              <a:rPr lang="en-US" sz="1400" dirty="0" err="1">
                <a:latin typeface="+mj-lt"/>
              </a:rPr>
              <a:t>oameni</a:t>
            </a:r>
            <a:r>
              <a:rPr lang="en-US" sz="1400" dirty="0">
                <a:latin typeface="+mj-lt"/>
              </a:rPr>
              <a:t> de business </a:t>
            </a:r>
            <a:r>
              <a:rPr lang="en-US" sz="1400" dirty="0" err="1">
                <a:latin typeface="+mj-lt"/>
              </a:rPr>
              <a:t>și</a:t>
            </a:r>
            <a:r>
              <a:rPr lang="en-US" sz="1400" dirty="0">
                <a:latin typeface="+mj-lt"/>
              </a:rPr>
              <a:t> top management de </a:t>
            </a:r>
            <a:r>
              <a:rPr lang="en-US" sz="1400" dirty="0" err="1">
                <a:latin typeface="+mj-lt"/>
              </a:rPr>
              <a:t>companii</a:t>
            </a:r>
            <a:r>
              <a:rPr lang="en-US" sz="1400" dirty="0">
                <a:latin typeface="+mj-lt"/>
              </a:rPr>
              <a:t>. </a:t>
            </a:r>
          </a:p>
          <a:p>
            <a:pPr marL="285750" indent="-285750" algn="just">
              <a:lnSpc>
                <a:spcPct val="100000"/>
              </a:lnSpc>
              <a:spcBef>
                <a:spcPts val="600"/>
              </a:spcBef>
              <a:buFont typeface="Wingdings" panose="05000000000000000000" pitchFamily="2" charset="2"/>
              <a:buChar char="v"/>
            </a:pPr>
            <a:r>
              <a:rPr lang="en-US" sz="1400" dirty="0">
                <a:latin typeface="+mj-lt"/>
              </a:rPr>
              <a:t>Financial Intelligence a </a:t>
            </a:r>
            <a:r>
              <a:rPr lang="en-US" sz="1400" dirty="0" err="1">
                <a:latin typeface="+mj-lt"/>
              </a:rPr>
              <a:t>fost</a:t>
            </a:r>
            <a:r>
              <a:rPr lang="en-US" sz="1400" dirty="0">
                <a:latin typeface="+mj-lt"/>
              </a:rPr>
              <a:t> </a:t>
            </a:r>
            <a:r>
              <a:rPr lang="en-US" sz="1400" dirty="0" err="1">
                <a:latin typeface="+mj-lt"/>
              </a:rPr>
              <a:t>pionier</a:t>
            </a:r>
            <a:r>
              <a:rPr lang="en-US" sz="1400" dirty="0">
                <a:latin typeface="+mj-lt"/>
              </a:rPr>
              <a:t>, </a:t>
            </a:r>
            <a:r>
              <a:rPr lang="en-US" sz="1400" dirty="0" err="1">
                <a:latin typeface="+mj-lt"/>
              </a:rPr>
              <a:t>precum</a:t>
            </a:r>
            <a:r>
              <a:rPr lang="en-US" sz="1400" dirty="0">
                <a:latin typeface="+mj-lt"/>
              </a:rPr>
              <a:t> </a:t>
            </a:r>
            <a:r>
              <a:rPr lang="en-US" sz="1400" dirty="0" err="1">
                <a:latin typeface="+mj-lt"/>
              </a:rPr>
              <a:t>și</a:t>
            </a:r>
            <a:r>
              <a:rPr lang="en-US" sz="1400" dirty="0">
                <a:latin typeface="+mj-lt"/>
              </a:rPr>
              <a:t> </a:t>
            </a:r>
            <a:r>
              <a:rPr lang="en-US" sz="1400" dirty="0" err="1">
                <a:latin typeface="+mj-lt"/>
              </a:rPr>
              <a:t>inovator</a:t>
            </a:r>
            <a:r>
              <a:rPr lang="en-US" sz="1400" dirty="0">
                <a:latin typeface="+mj-lt"/>
              </a:rPr>
              <a:t> </a:t>
            </a:r>
            <a:r>
              <a:rPr lang="en-US" sz="1400" dirty="0" err="1">
                <a:latin typeface="+mj-lt"/>
              </a:rPr>
              <a:t>în</a:t>
            </a:r>
            <a:r>
              <a:rPr lang="en-US" sz="1400" dirty="0">
                <a:latin typeface="+mj-lt"/>
              </a:rPr>
              <a:t> </a:t>
            </a:r>
            <a:r>
              <a:rPr lang="en-US" sz="1400" dirty="0" err="1">
                <a:latin typeface="+mj-lt"/>
              </a:rPr>
              <a:t>domeniul</a:t>
            </a:r>
            <a:r>
              <a:rPr lang="en-US" sz="1400" dirty="0">
                <a:latin typeface="+mj-lt"/>
              </a:rPr>
              <a:t> </a:t>
            </a:r>
            <a:r>
              <a:rPr lang="en-US" sz="1400" dirty="0" err="1">
                <a:latin typeface="+mj-lt"/>
              </a:rPr>
              <a:t>evenimentelor</a:t>
            </a:r>
            <a:r>
              <a:rPr lang="en-US" sz="1400" dirty="0">
                <a:latin typeface="+mj-lt"/>
              </a:rPr>
              <a:t> </a:t>
            </a:r>
            <a:r>
              <a:rPr lang="en-US" sz="1400" dirty="0" err="1">
                <a:latin typeface="+mj-lt"/>
              </a:rPr>
              <a:t>digitale</a:t>
            </a:r>
            <a:r>
              <a:rPr lang="en-US" sz="1400" dirty="0">
                <a:latin typeface="+mj-lt"/>
              </a:rPr>
              <a:t> </a:t>
            </a:r>
            <a:r>
              <a:rPr lang="en-US" sz="1400" dirty="0" err="1">
                <a:latin typeface="+mj-lt"/>
              </a:rPr>
              <a:t>și</a:t>
            </a:r>
            <a:r>
              <a:rPr lang="en-US" sz="1400" dirty="0">
                <a:latin typeface="+mj-lt"/>
              </a:rPr>
              <a:t> </a:t>
            </a:r>
            <a:r>
              <a:rPr lang="en-US" sz="1400" dirty="0" err="1">
                <a:latin typeface="+mj-lt"/>
              </a:rPr>
              <a:t>hibrid</a:t>
            </a:r>
            <a:r>
              <a:rPr lang="en-US" sz="1400" dirty="0">
                <a:latin typeface="+mj-lt"/>
              </a:rPr>
              <a:t>. Ne-am </a:t>
            </a:r>
            <a:r>
              <a:rPr lang="en-US" sz="1400" dirty="0" err="1">
                <a:latin typeface="+mj-lt"/>
              </a:rPr>
              <a:t>adaptat</a:t>
            </a:r>
            <a:r>
              <a:rPr lang="en-US" sz="1400" dirty="0">
                <a:latin typeface="+mj-lt"/>
              </a:rPr>
              <a:t> rapid </a:t>
            </a:r>
            <a:r>
              <a:rPr lang="en-US" sz="1400" dirty="0" err="1">
                <a:latin typeface="+mj-lt"/>
              </a:rPr>
              <a:t>modelul</a:t>
            </a:r>
            <a:r>
              <a:rPr lang="en-US" sz="1400" dirty="0">
                <a:latin typeface="+mj-lt"/>
              </a:rPr>
              <a:t> de business </a:t>
            </a:r>
            <a:r>
              <a:rPr lang="en-US" sz="1400" dirty="0" err="1">
                <a:latin typeface="+mj-lt"/>
              </a:rPr>
              <a:t>pentru</a:t>
            </a:r>
            <a:r>
              <a:rPr lang="en-US" sz="1400" dirty="0">
                <a:latin typeface="+mj-lt"/>
              </a:rPr>
              <a:t> a </a:t>
            </a:r>
            <a:r>
              <a:rPr lang="en-US" sz="1400" dirty="0" err="1">
                <a:latin typeface="+mj-lt"/>
              </a:rPr>
              <a:t>ajuta</a:t>
            </a:r>
            <a:r>
              <a:rPr lang="en-US" sz="1400" dirty="0">
                <a:latin typeface="+mj-lt"/>
              </a:rPr>
              <a:t> </a:t>
            </a:r>
            <a:r>
              <a:rPr lang="en-US" sz="1400" dirty="0" err="1">
                <a:latin typeface="+mj-lt"/>
              </a:rPr>
              <a:t>în</a:t>
            </a:r>
            <a:r>
              <a:rPr lang="en-US" sz="1400" dirty="0">
                <a:latin typeface="+mj-lt"/>
              </a:rPr>
              <a:t> </a:t>
            </a:r>
            <a:r>
              <a:rPr lang="en-US" sz="1400" dirty="0" err="1">
                <a:latin typeface="+mj-lt"/>
              </a:rPr>
              <a:t>aceste</a:t>
            </a:r>
            <a:r>
              <a:rPr lang="en-US" sz="1400" dirty="0">
                <a:latin typeface="+mj-lt"/>
              </a:rPr>
              <a:t> </a:t>
            </a:r>
            <a:r>
              <a:rPr lang="en-US" sz="1400" dirty="0" err="1">
                <a:latin typeface="+mj-lt"/>
              </a:rPr>
              <a:t>momente</a:t>
            </a:r>
            <a:r>
              <a:rPr lang="en-US" sz="1400" dirty="0">
                <a:latin typeface="+mj-lt"/>
              </a:rPr>
              <a:t> </a:t>
            </a:r>
            <a:r>
              <a:rPr lang="en-US" sz="1400" dirty="0" err="1">
                <a:latin typeface="+mj-lt"/>
              </a:rPr>
              <a:t>dificile</a:t>
            </a:r>
            <a:r>
              <a:rPr lang="en-US" sz="1400" dirty="0">
                <a:latin typeface="+mj-lt"/>
              </a:rPr>
              <a:t> generate de </a:t>
            </a:r>
            <a:r>
              <a:rPr lang="en-US" sz="1400" dirty="0" err="1">
                <a:latin typeface="+mj-lt"/>
              </a:rPr>
              <a:t>pandemie</a:t>
            </a:r>
            <a:r>
              <a:rPr lang="en-US" sz="1400" dirty="0">
                <a:latin typeface="+mj-lt"/>
              </a:rPr>
              <a:t>.</a:t>
            </a:r>
          </a:p>
          <a:p>
            <a:pPr marL="285750" indent="-285750" algn="just">
              <a:lnSpc>
                <a:spcPct val="100000"/>
              </a:lnSpc>
              <a:spcBef>
                <a:spcPts val="600"/>
              </a:spcBef>
              <a:buFont typeface="Wingdings" panose="05000000000000000000" pitchFamily="2" charset="2"/>
              <a:buChar char="v"/>
            </a:pPr>
            <a:r>
              <a:rPr lang="en-US" sz="1400" dirty="0" err="1">
                <a:latin typeface="+mj-lt"/>
              </a:rPr>
              <a:t>Lansată</a:t>
            </a:r>
            <a:r>
              <a:rPr lang="en-US" sz="1400" dirty="0">
                <a:latin typeface="+mj-lt"/>
              </a:rPr>
              <a:t> </a:t>
            </a:r>
            <a:r>
              <a:rPr lang="en-US" sz="1400" dirty="0" err="1">
                <a:latin typeface="+mj-lt"/>
              </a:rPr>
              <a:t>în</a:t>
            </a:r>
            <a:r>
              <a:rPr lang="en-US" sz="1400" dirty="0">
                <a:latin typeface="+mj-lt"/>
              </a:rPr>
              <a:t> </a:t>
            </a:r>
            <a:r>
              <a:rPr lang="en-US" sz="1400" dirty="0" err="1">
                <a:latin typeface="+mj-lt"/>
              </a:rPr>
              <a:t>septembrie</a:t>
            </a:r>
            <a:r>
              <a:rPr lang="en-US" sz="1400" dirty="0">
                <a:latin typeface="+mj-lt"/>
              </a:rPr>
              <a:t> 2018, </a:t>
            </a:r>
            <a:r>
              <a:rPr lang="en-US" sz="1400" dirty="0" err="1">
                <a:latin typeface="+mj-lt"/>
              </a:rPr>
              <a:t>platforma</a:t>
            </a:r>
            <a:r>
              <a:rPr lang="en-US" sz="1400" dirty="0">
                <a:latin typeface="+mj-lt"/>
              </a:rPr>
              <a:t> de </a:t>
            </a:r>
            <a:r>
              <a:rPr lang="en-US" sz="1400" dirty="0" err="1">
                <a:latin typeface="+mj-lt"/>
              </a:rPr>
              <a:t>știri</a:t>
            </a:r>
            <a:r>
              <a:rPr lang="en-US" sz="1400" dirty="0">
                <a:latin typeface="+mj-lt"/>
              </a:rPr>
              <a:t> </a:t>
            </a:r>
            <a:r>
              <a:rPr lang="en-US" sz="1400" dirty="0" err="1">
                <a:latin typeface="+mj-lt"/>
              </a:rPr>
              <a:t>economice</a:t>
            </a:r>
            <a:r>
              <a:rPr lang="en-US" sz="1400" dirty="0">
                <a:latin typeface="+mj-lt"/>
              </a:rPr>
              <a:t> </a:t>
            </a:r>
            <a:r>
              <a:rPr lang="en-US" sz="1400" dirty="0" err="1">
                <a:latin typeface="+mj-lt"/>
              </a:rPr>
              <a:t>și</a:t>
            </a:r>
            <a:r>
              <a:rPr lang="en-US" sz="1400" dirty="0">
                <a:latin typeface="+mj-lt"/>
              </a:rPr>
              <a:t> </a:t>
            </a:r>
            <a:r>
              <a:rPr lang="en-US" sz="1400" dirty="0" err="1">
                <a:latin typeface="+mj-lt"/>
              </a:rPr>
              <a:t>analize</a:t>
            </a:r>
            <a:r>
              <a:rPr lang="en-US" sz="1400" dirty="0">
                <a:latin typeface="+mj-lt"/>
              </a:rPr>
              <a:t> </a:t>
            </a:r>
            <a:r>
              <a:rPr lang="en-US" sz="1400" dirty="0" err="1">
                <a:latin typeface="+mj-lt"/>
              </a:rPr>
              <a:t>financiare</a:t>
            </a:r>
            <a:r>
              <a:rPr lang="en-US" sz="1400" dirty="0">
                <a:latin typeface="+mj-lt"/>
              </a:rPr>
              <a:t> Financialintelligence.ro s-a </a:t>
            </a:r>
            <a:r>
              <a:rPr lang="en-US" sz="1400" dirty="0" err="1">
                <a:latin typeface="+mj-lt"/>
              </a:rPr>
              <a:t>remarcat</a:t>
            </a:r>
            <a:r>
              <a:rPr lang="en-US" sz="1400" dirty="0">
                <a:latin typeface="+mj-lt"/>
              </a:rPr>
              <a:t> de la bun </a:t>
            </a:r>
            <a:r>
              <a:rPr lang="en-US" sz="1400" dirty="0" err="1">
                <a:latin typeface="+mj-lt"/>
              </a:rPr>
              <a:t>început</a:t>
            </a:r>
            <a:r>
              <a:rPr lang="en-US" sz="1400" dirty="0">
                <a:latin typeface="+mj-lt"/>
              </a:rPr>
              <a:t> </a:t>
            </a:r>
            <a:r>
              <a:rPr lang="en-US" sz="1400" dirty="0" err="1">
                <a:latin typeface="+mj-lt"/>
              </a:rPr>
              <a:t>în</a:t>
            </a:r>
            <a:r>
              <a:rPr lang="en-US" sz="1400" dirty="0">
                <a:latin typeface="+mj-lt"/>
              </a:rPr>
              <a:t> </a:t>
            </a:r>
            <a:r>
              <a:rPr lang="en-US" sz="1400" dirty="0" err="1">
                <a:latin typeface="+mj-lt"/>
              </a:rPr>
              <a:t>peisajul</a:t>
            </a:r>
            <a:r>
              <a:rPr lang="en-US" sz="1400" dirty="0">
                <a:latin typeface="+mj-lt"/>
              </a:rPr>
              <a:t> media economic, </a:t>
            </a:r>
            <a:r>
              <a:rPr lang="en-US" sz="1400" dirty="0" err="1">
                <a:latin typeface="+mj-lt"/>
              </a:rPr>
              <a:t>dar</a:t>
            </a:r>
            <a:r>
              <a:rPr lang="en-US" sz="1400" dirty="0">
                <a:latin typeface="+mj-lt"/>
              </a:rPr>
              <a:t> </a:t>
            </a:r>
            <a:r>
              <a:rPr lang="en-US" sz="1400" dirty="0" err="1">
                <a:latin typeface="+mj-lt"/>
              </a:rPr>
              <a:t>și</a:t>
            </a:r>
            <a:r>
              <a:rPr lang="en-US" sz="1400" dirty="0">
                <a:latin typeface="+mj-lt"/>
              </a:rPr>
              <a:t> </a:t>
            </a:r>
            <a:r>
              <a:rPr lang="en-US" sz="1400" dirty="0" err="1">
                <a:latin typeface="+mj-lt"/>
              </a:rPr>
              <a:t>pe</a:t>
            </a:r>
            <a:r>
              <a:rPr lang="en-US" sz="1400" dirty="0">
                <a:latin typeface="+mj-lt"/>
              </a:rPr>
              <a:t> </a:t>
            </a:r>
            <a:r>
              <a:rPr lang="en-US" sz="1400" dirty="0" err="1">
                <a:latin typeface="+mj-lt"/>
              </a:rPr>
              <a:t>piața</a:t>
            </a:r>
            <a:r>
              <a:rPr lang="en-US" sz="1400" dirty="0">
                <a:latin typeface="+mj-lt"/>
              </a:rPr>
              <a:t> </a:t>
            </a:r>
            <a:r>
              <a:rPr lang="en-US" sz="1400" dirty="0" err="1">
                <a:latin typeface="+mj-lt"/>
              </a:rPr>
              <a:t>evenimentelor</a:t>
            </a:r>
            <a:r>
              <a:rPr lang="en-US" sz="1400" dirty="0">
                <a:latin typeface="+mj-lt"/>
              </a:rPr>
              <a:t> de business, </a:t>
            </a:r>
            <a:r>
              <a:rPr lang="en-US" sz="1400" dirty="0" err="1">
                <a:latin typeface="+mj-lt"/>
              </a:rPr>
              <a:t>în</a:t>
            </a:r>
            <a:r>
              <a:rPr lang="en-US" sz="1400" dirty="0">
                <a:latin typeface="+mj-lt"/>
              </a:rPr>
              <a:t> </a:t>
            </a:r>
            <a:r>
              <a:rPr lang="en-US" sz="1400" dirty="0" err="1">
                <a:latin typeface="+mj-lt"/>
              </a:rPr>
              <a:t>sectoare</a:t>
            </a:r>
            <a:r>
              <a:rPr lang="en-US" sz="1400" dirty="0">
                <a:latin typeface="+mj-lt"/>
              </a:rPr>
              <a:t> de </a:t>
            </a:r>
            <a:r>
              <a:rPr lang="en-US" sz="1400" dirty="0" err="1">
                <a:latin typeface="+mj-lt"/>
              </a:rPr>
              <a:t>interes</a:t>
            </a:r>
            <a:r>
              <a:rPr lang="en-US" sz="1400" dirty="0">
                <a:latin typeface="+mj-lt"/>
              </a:rPr>
              <a:t> strategic, </a:t>
            </a:r>
            <a:r>
              <a:rPr lang="en-US" sz="1400" dirty="0" err="1">
                <a:latin typeface="+mj-lt"/>
              </a:rPr>
              <a:t>precum</a:t>
            </a:r>
            <a:r>
              <a:rPr lang="en-US" sz="1400" dirty="0">
                <a:latin typeface="+mj-lt"/>
              </a:rPr>
              <a:t> </a:t>
            </a:r>
            <a:r>
              <a:rPr lang="en-US" sz="1400" dirty="0" err="1">
                <a:latin typeface="+mj-lt"/>
              </a:rPr>
              <a:t>energia</a:t>
            </a:r>
            <a:r>
              <a:rPr lang="en-US" sz="1400" dirty="0">
                <a:latin typeface="+mj-lt"/>
              </a:rPr>
              <a:t>, </a:t>
            </a:r>
            <a:r>
              <a:rPr lang="en-US" sz="1400" dirty="0" err="1">
                <a:latin typeface="+mj-lt"/>
              </a:rPr>
              <a:t>piața</a:t>
            </a:r>
            <a:r>
              <a:rPr lang="en-US" sz="1400" dirty="0">
                <a:latin typeface="+mj-lt"/>
              </a:rPr>
              <a:t> de capital, banking </a:t>
            </a:r>
            <a:r>
              <a:rPr lang="en-US" sz="1400" dirty="0" err="1">
                <a:latin typeface="+mj-lt"/>
              </a:rPr>
              <a:t>sau</a:t>
            </a:r>
            <a:r>
              <a:rPr lang="en-US" sz="1400" dirty="0">
                <a:latin typeface="+mj-lt"/>
              </a:rPr>
              <a:t> </a:t>
            </a:r>
            <a:r>
              <a:rPr lang="en-US" sz="1400" dirty="0" err="1">
                <a:latin typeface="+mj-lt"/>
              </a:rPr>
              <a:t>cibersecurity</a:t>
            </a:r>
            <a:r>
              <a:rPr lang="ro-RO" sz="1400" dirty="0">
                <a:latin typeface="+mj-lt"/>
              </a:rPr>
              <a:t>.</a:t>
            </a:r>
            <a:endParaRPr lang="en-US" sz="1400" dirty="0">
              <a:latin typeface="+mj-lt"/>
            </a:endParaRPr>
          </a:p>
          <a:p>
            <a:pPr marL="0" indent="0" algn="just">
              <a:lnSpc>
                <a:spcPct val="100000"/>
              </a:lnSpc>
              <a:spcAft>
                <a:spcPts val="600"/>
              </a:spcAft>
              <a:buNone/>
            </a:pPr>
            <a:r>
              <a:rPr lang="ro-RO" sz="1400" b="1" dirty="0">
                <a:latin typeface="+mj-lt"/>
              </a:rPr>
              <a:t>ASOCIAȚIA ENERGIA INTELIGENTĂ - asociația celor care consumă sau produc energie</a:t>
            </a:r>
          </a:p>
          <a:p>
            <a:pPr>
              <a:lnSpc>
                <a:spcPct val="100000"/>
              </a:lnSpc>
              <a:spcBef>
                <a:spcPts val="600"/>
              </a:spcBef>
              <a:buFont typeface="Wingdings" panose="05000000000000000000" pitchFamily="2" charset="2"/>
              <a:buChar char="v"/>
            </a:pPr>
            <a:r>
              <a:rPr lang="it-IT" sz="1400" dirty="0">
                <a:latin typeface="+mj-lt"/>
                <a:cs typeface="Calibri Light" panose="020F0302020204030204" pitchFamily="34" charset="0"/>
              </a:rPr>
              <a:t>Asocia</a:t>
            </a:r>
            <a:r>
              <a:rPr lang="ro-RO" sz="1400" dirty="0">
                <a:latin typeface="+mj-lt"/>
                <a:cs typeface="Calibri Light" panose="020F0302020204030204" pitchFamily="34" charset="0"/>
              </a:rPr>
              <a:t>ț</a:t>
            </a:r>
            <a:r>
              <a:rPr lang="it-IT" sz="1400" dirty="0">
                <a:latin typeface="+mj-lt"/>
                <a:cs typeface="Calibri Light" panose="020F0302020204030204" pitchFamily="34" charset="0"/>
              </a:rPr>
              <a:t>ia Energia Inteligent</a:t>
            </a:r>
            <a:r>
              <a:rPr lang="ro-RO" sz="1400" dirty="0">
                <a:latin typeface="+mj-lt"/>
                <a:cs typeface="Calibri Light" panose="020F0302020204030204" pitchFamily="34" charset="0"/>
              </a:rPr>
              <a:t>ă, înființată în 2016, </a:t>
            </a:r>
            <a:r>
              <a:rPr lang="it-IT" sz="1400" dirty="0">
                <a:latin typeface="+mj-lt"/>
                <a:cs typeface="Calibri Light" panose="020F0302020204030204" pitchFamily="34" charset="0"/>
              </a:rPr>
              <a:t>colect</a:t>
            </a:r>
            <a:r>
              <a:rPr lang="ro-RO" sz="1400" dirty="0">
                <a:latin typeface="+mj-lt"/>
                <a:cs typeface="Calibri Light" panose="020F0302020204030204" pitchFamily="34" charset="0"/>
              </a:rPr>
              <a:t>ează</a:t>
            </a:r>
            <a:r>
              <a:rPr lang="it-IT" sz="1400" dirty="0">
                <a:latin typeface="+mj-lt"/>
                <a:cs typeface="Calibri Light" panose="020F0302020204030204" pitchFamily="34" charset="0"/>
              </a:rPr>
              <a:t> informa</a:t>
            </a:r>
            <a:r>
              <a:rPr lang="ro-RO" sz="1400" dirty="0">
                <a:latin typeface="+mj-lt"/>
                <a:cs typeface="Calibri Light" panose="020F0302020204030204" pitchFamily="34" charset="0"/>
              </a:rPr>
              <a:t>ț</a:t>
            </a:r>
            <a:r>
              <a:rPr lang="it-IT" sz="1400" dirty="0">
                <a:latin typeface="+mj-lt"/>
                <a:cs typeface="Calibri Light" panose="020F0302020204030204" pitchFamily="34" charset="0"/>
              </a:rPr>
              <a:t>ii, analize, disemin</a:t>
            </a:r>
            <a:r>
              <a:rPr lang="ro-RO" sz="1400" dirty="0">
                <a:latin typeface="+mj-lt"/>
                <a:cs typeface="Calibri Light" panose="020F0302020204030204" pitchFamily="34" charset="0"/>
              </a:rPr>
              <a:t>ează</a:t>
            </a:r>
            <a:r>
              <a:rPr lang="it-IT" sz="1400" dirty="0">
                <a:latin typeface="+mj-lt"/>
                <a:cs typeface="Calibri Light" panose="020F0302020204030204" pitchFamily="34" charset="0"/>
              </a:rPr>
              <a:t> </a:t>
            </a:r>
            <a:r>
              <a:rPr lang="ro-RO" sz="1400" dirty="0">
                <a:latin typeface="+mj-lt"/>
                <a:cs typeface="Calibri Light" panose="020F0302020204030204" pitchFamily="34" charset="0"/>
              </a:rPr>
              <a:t>ș</a:t>
            </a:r>
            <a:r>
              <a:rPr lang="it-IT" sz="1400" dirty="0">
                <a:latin typeface="+mj-lt"/>
                <a:cs typeface="Calibri Light" panose="020F0302020204030204" pitchFamily="34" charset="0"/>
              </a:rPr>
              <a:t>i produce know how </a:t>
            </a:r>
            <a:r>
              <a:rPr lang="ro-RO" sz="1400" dirty="0">
                <a:latin typeface="+mj-lt"/>
                <a:cs typeface="Calibri Light" panose="020F0302020204030204" pitchFamily="34" charset="0"/>
              </a:rPr>
              <a:t>pentru</a:t>
            </a:r>
            <a:r>
              <a:rPr lang="it-IT" sz="1400" dirty="0">
                <a:latin typeface="+mj-lt"/>
                <a:cs typeface="Calibri Light" panose="020F0302020204030204" pitchFamily="34" charset="0"/>
              </a:rPr>
              <a:t> participan</a:t>
            </a:r>
            <a:r>
              <a:rPr lang="ro-RO" sz="1400" dirty="0">
                <a:latin typeface="+mj-lt"/>
                <a:cs typeface="Calibri Light" panose="020F0302020204030204" pitchFamily="34" charset="0"/>
              </a:rPr>
              <a:t>ț</a:t>
            </a:r>
            <a:r>
              <a:rPr lang="it-IT" sz="1400" dirty="0">
                <a:latin typeface="+mj-lt"/>
                <a:cs typeface="Calibri Light" panose="020F0302020204030204" pitchFamily="34" charset="0"/>
              </a:rPr>
              <a:t>ii </a:t>
            </a:r>
            <a:r>
              <a:rPr lang="ro-RO" sz="1400" dirty="0">
                <a:latin typeface="+mj-lt"/>
                <a:cs typeface="Calibri Light" panose="020F0302020204030204" pitchFamily="34" charset="0"/>
              </a:rPr>
              <a:t>din sectorul energiei</a:t>
            </a:r>
            <a:r>
              <a:rPr lang="it-IT" sz="1400" dirty="0">
                <a:latin typeface="+mj-lt"/>
                <a:cs typeface="Calibri Light" panose="020F0302020204030204" pitchFamily="34" charset="0"/>
              </a:rPr>
              <a:t>. </a:t>
            </a:r>
            <a:endParaRPr lang="ro-RO" sz="1400" dirty="0">
              <a:latin typeface="+mj-lt"/>
              <a:cs typeface="Calibri Light" panose="020F0302020204030204" pitchFamily="34" charset="0"/>
            </a:endParaRPr>
          </a:p>
          <a:p>
            <a:pPr>
              <a:lnSpc>
                <a:spcPct val="100000"/>
              </a:lnSpc>
              <a:spcBef>
                <a:spcPts val="600"/>
              </a:spcBef>
              <a:buFont typeface="Wingdings" panose="05000000000000000000" pitchFamily="2" charset="2"/>
              <a:buChar char="v"/>
            </a:pPr>
            <a:r>
              <a:rPr lang="ro-RO" sz="1400" dirty="0">
                <a:latin typeface="+mj-lt"/>
                <a:cs typeface="Calibri Light" panose="020F0302020204030204" pitchFamily="34" charset="0"/>
              </a:rPr>
              <a:t>Desfășoară </a:t>
            </a:r>
            <a:r>
              <a:rPr lang="en-US" sz="1400" dirty="0" err="1">
                <a:latin typeface="+mj-lt"/>
                <a:cs typeface="Calibri Light" panose="020F0302020204030204" pitchFamily="34" charset="0"/>
              </a:rPr>
              <a:t>acțiuni</a:t>
            </a:r>
            <a:r>
              <a:rPr lang="en-US" sz="1400" dirty="0">
                <a:latin typeface="+mj-lt"/>
                <a:cs typeface="Calibri Light" panose="020F0302020204030204" pitchFamily="34" charset="0"/>
              </a:rPr>
              <a:t> </a:t>
            </a:r>
            <a:r>
              <a:rPr lang="en-US" sz="1400" dirty="0" err="1">
                <a:latin typeface="+mj-lt"/>
                <a:cs typeface="Calibri Light" panose="020F0302020204030204" pitchFamily="34" charset="0"/>
              </a:rPr>
              <a:t>sustenabile</a:t>
            </a:r>
            <a:r>
              <a:rPr lang="en-US" sz="1400" dirty="0">
                <a:latin typeface="+mj-lt"/>
                <a:cs typeface="Calibri Light" panose="020F0302020204030204" pitchFamily="34" charset="0"/>
              </a:rPr>
              <a:t> </a:t>
            </a:r>
            <a:r>
              <a:rPr lang="en-US" sz="1400" dirty="0" err="1">
                <a:latin typeface="+mj-lt"/>
                <a:cs typeface="Calibri Light" panose="020F0302020204030204" pitchFamily="34" charset="0"/>
              </a:rPr>
              <a:t>și</a:t>
            </a:r>
            <a:r>
              <a:rPr lang="en-US" sz="1400" dirty="0">
                <a:latin typeface="+mj-lt"/>
                <a:cs typeface="Calibri Light" panose="020F0302020204030204" pitchFamily="34" charset="0"/>
              </a:rPr>
              <a:t> </a:t>
            </a:r>
            <a:r>
              <a:rPr lang="en-US" sz="1400" dirty="0" err="1">
                <a:latin typeface="+mj-lt"/>
                <a:cs typeface="Calibri Light" panose="020F0302020204030204" pitchFamily="34" charset="0"/>
              </a:rPr>
              <a:t>realiste</a:t>
            </a:r>
            <a:r>
              <a:rPr lang="en-US" sz="1400" dirty="0">
                <a:latin typeface="+mj-lt"/>
                <a:cs typeface="Calibri Light" panose="020F0302020204030204" pitchFamily="34" charset="0"/>
              </a:rPr>
              <a:t> </a:t>
            </a:r>
            <a:r>
              <a:rPr lang="ro-RO" sz="1400" dirty="0">
                <a:latin typeface="+mj-lt"/>
                <a:cs typeface="Calibri Light" panose="020F0302020204030204" pitchFamily="34" charset="0"/>
              </a:rPr>
              <a:t>pentru </a:t>
            </a:r>
            <a:r>
              <a:rPr lang="en-US" sz="1400" dirty="0" err="1">
                <a:latin typeface="+mj-lt"/>
                <a:cs typeface="Calibri Light" panose="020F0302020204030204" pitchFamily="34" charset="0"/>
              </a:rPr>
              <a:t>ap</a:t>
            </a:r>
            <a:r>
              <a:rPr lang="ro-RO" sz="1400" dirty="0">
                <a:latin typeface="+mj-lt"/>
                <a:cs typeface="Calibri Light" panose="020F0302020204030204" pitchFamily="34" charset="0"/>
              </a:rPr>
              <a:t>ă</a:t>
            </a:r>
            <a:r>
              <a:rPr lang="en-US" sz="1400" dirty="0">
                <a:latin typeface="+mj-lt"/>
                <a:cs typeface="Calibri Light" panose="020F0302020204030204" pitchFamily="34" charset="0"/>
              </a:rPr>
              <a:t>r</a:t>
            </a:r>
            <a:r>
              <a:rPr lang="ro-RO" sz="1400" dirty="0">
                <a:latin typeface="+mj-lt"/>
                <a:cs typeface="Calibri Light" panose="020F0302020204030204" pitchFamily="34" charset="0"/>
              </a:rPr>
              <a:t>area </a:t>
            </a:r>
            <a:r>
              <a:rPr lang="en-US" sz="1400" dirty="0" err="1">
                <a:latin typeface="+mj-lt"/>
                <a:cs typeface="Calibri Light" panose="020F0302020204030204" pitchFamily="34" charset="0"/>
              </a:rPr>
              <a:t>consumatori</a:t>
            </a:r>
            <a:r>
              <a:rPr lang="ro-RO" sz="1400" dirty="0">
                <a:latin typeface="+mj-lt"/>
                <a:cs typeface="Calibri Light" panose="020F0302020204030204" pitchFamily="34" charset="0"/>
              </a:rPr>
              <a:t>lor</a:t>
            </a:r>
            <a:r>
              <a:rPr lang="en-US" sz="1400" dirty="0">
                <a:latin typeface="+mj-lt"/>
                <a:cs typeface="Calibri Light" panose="020F0302020204030204" pitchFamily="34" charset="0"/>
              </a:rPr>
              <a:t> de </a:t>
            </a:r>
            <a:r>
              <a:rPr lang="en-US" sz="1400" dirty="0" err="1">
                <a:latin typeface="+mj-lt"/>
                <a:cs typeface="Calibri Light" panose="020F0302020204030204" pitchFamily="34" charset="0"/>
              </a:rPr>
              <a:t>energie</a:t>
            </a:r>
            <a:r>
              <a:rPr lang="en-US" sz="1400" dirty="0">
                <a:latin typeface="+mj-lt"/>
                <a:cs typeface="Calibri Light" panose="020F0302020204030204" pitchFamily="34" charset="0"/>
              </a:rPr>
              <a:t>, </a:t>
            </a:r>
            <a:r>
              <a:rPr lang="en-US" sz="1400" dirty="0" err="1">
                <a:latin typeface="+mj-lt"/>
                <a:cs typeface="Calibri Light" panose="020F0302020204030204" pitchFamily="34" charset="0"/>
              </a:rPr>
              <a:t>dar</a:t>
            </a:r>
            <a:r>
              <a:rPr lang="en-US" sz="1400" dirty="0">
                <a:latin typeface="+mj-lt"/>
                <a:cs typeface="Calibri Light" panose="020F0302020204030204" pitchFamily="34" charset="0"/>
              </a:rPr>
              <a:t> </a:t>
            </a:r>
            <a:r>
              <a:rPr lang="en-US" sz="1400" dirty="0" err="1">
                <a:latin typeface="+mj-lt"/>
                <a:cs typeface="Calibri Light" panose="020F0302020204030204" pitchFamily="34" charset="0"/>
              </a:rPr>
              <a:t>și</a:t>
            </a:r>
            <a:r>
              <a:rPr lang="en-US" sz="1400" dirty="0">
                <a:latin typeface="+mj-lt"/>
                <a:cs typeface="Calibri Light" panose="020F0302020204030204" pitchFamily="34" charset="0"/>
              </a:rPr>
              <a:t> </a:t>
            </a:r>
            <a:r>
              <a:rPr lang="ro-RO" sz="1400" dirty="0">
                <a:latin typeface="+mj-lt"/>
                <a:cs typeface="Calibri Light" panose="020F0302020204030204" pitchFamily="34" charset="0"/>
              </a:rPr>
              <a:t>celorlalți</a:t>
            </a:r>
            <a:r>
              <a:rPr lang="en-US" sz="1400" dirty="0">
                <a:latin typeface="+mj-lt"/>
                <a:cs typeface="Calibri Light" panose="020F0302020204030204" pitchFamily="34" charset="0"/>
              </a:rPr>
              <a:t> </a:t>
            </a:r>
            <a:r>
              <a:rPr lang="en-US" sz="1400" dirty="0" err="1">
                <a:latin typeface="+mj-lt"/>
                <a:cs typeface="Calibri Light" panose="020F0302020204030204" pitchFamily="34" charset="0"/>
              </a:rPr>
              <a:t>participanți</a:t>
            </a:r>
            <a:r>
              <a:rPr lang="en-US" sz="1400" dirty="0">
                <a:latin typeface="+mj-lt"/>
                <a:cs typeface="Calibri Light" panose="020F0302020204030204" pitchFamily="34" charset="0"/>
              </a:rPr>
              <a:t> la </a:t>
            </a:r>
            <a:r>
              <a:rPr lang="en-US" sz="1400" dirty="0" err="1">
                <a:latin typeface="+mj-lt"/>
                <a:cs typeface="Calibri Light" panose="020F0302020204030204" pitchFamily="34" charset="0"/>
              </a:rPr>
              <a:t>piață</a:t>
            </a:r>
            <a:r>
              <a:rPr lang="ro-RO" sz="1400" dirty="0">
                <a:latin typeface="+mj-lt"/>
                <a:cs typeface="Calibri Light" panose="020F0302020204030204" pitchFamily="34" charset="0"/>
              </a:rPr>
              <a:t>.</a:t>
            </a:r>
          </a:p>
          <a:p>
            <a:pPr marL="285750" indent="-285750" algn="just">
              <a:lnSpc>
                <a:spcPct val="100000"/>
              </a:lnSpc>
              <a:spcBef>
                <a:spcPts val="600"/>
              </a:spcBef>
              <a:buClr>
                <a:schemeClr val="bg2"/>
              </a:buClr>
              <a:buFont typeface="Wingdings" panose="05000000000000000000" pitchFamily="2" charset="2"/>
              <a:buChar char="v"/>
            </a:pPr>
            <a:endParaRPr lang="en-US" sz="1400" dirty="0">
              <a:latin typeface="+mj-lt"/>
            </a:endParaRPr>
          </a:p>
        </p:txBody>
      </p:sp>
      <p:sp>
        <p:nvSpPr>
          <p:cNvPr id="4" name="Slide Number Placeholder 3"/>
          <p:cNvSpPr>
            <a:spLocks noGrp="1"/>
          </p:cNvSpPr>
          <p:nvPr>
            <p:ph type="sldNum" sz="quarter" idx="12"/>
          </p:nvPr>
        </p:nvSpPr>
        <p:spPr>
          <a:xfrm>
            <a:off x="9332976" y="6492875"/>
            <a:ext cx="2743200" cy="365125"/>
          </a:xfrm>
        </p:spPr>
        <p:txBody>
          <a:bodyPr/>
          <a:lstStyle/>
          <a:p>
            <a:fld id="{03DC2DEF-D2FE-4B45-ABA4-9F153FD1C98A}" type="slidenum">
              <a:rPr lang="en-US" smtClean="0"/>
              <a:t>7</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0204" y="324654"/>
            <a:ext cx="622246" cy="622246"/>
          </a:xfrm>
          <a:prstGeom prst="rect">
            <a:avLst/>
          </a:prstGeom>
        </p:spPr>
      </p:pic>
    </p:spTree>
    <p:extLst>
      <p:ext uri="{BB962C8B-B14F-4D97-AF65-F5344CB8AC3E}">
        <p14:creationId xmlns:p14="http://schemas.microsoft.com/office/powerpoint/2010/main" val="483447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563" r="9563"/>
          <a:stretch>
            <a:fillRect/>
          </a:stretch>
        </p:blipFill>
        <p:spPr/>
      </p:pic>
      <p:sp>
        <p:nvSpPr>
          <p:cNvPr id="4" name="Subtitle 3"/>
          <p:cNvSpPr>
            <a:spLocks noGrp="1"/>
          </p:cNvSpPr>
          <p:nvPr>
            <p:ph type="subTitle" idx="1"/>
          </p:nvPr>
        </p:nvSpPr>
        <p:spPr>
          <a:xfrm>
            <a:off x="371476" y="1381539"/>
            <a:ext cx="4416424" cy="5000211"/>
          </a:xfrm>
        </p:spPr>
        <p:txBody>
          <a:bodyPr>
            <a:normAutofit/>
          </a:bodyPr>
          <a:lstStyle/>
          <a:p>
            <a:pPr marL="177800" indent="-165100">
              <a:spcBef>
                <a:spcPts val="600"/>
              </a:spcBef>
              <a:spcAft>
                <a:spcPts val="600"/>
              </a:spcAft>
              <a:buFont typeface="Arial" panose="020B0604020202020204" pitchFamily="34" charset="0"/>
              <a:buChar char="•"/>
            </a:pPr>
            <a:r>
              <a:rPr lang="ro-RO" sz="1900" dirty="0">
                <a:latin typeface="+mj-lt"/>
                <a:cs typeface="Calibri Light" panose="020F0302020204030204" pitchFamily="34" charset="0"/>
              </a:rPr>
              <a:t>Evenimentul se va desfășura </a:t>
            </a:r>
            <a:r>
              <a:rPr lang="ro-RO" sz="1900" b="1" dirty="0">
                <a:latin typeface="+mj-lt"/>
                <a:cs typeface="Calibri Light" panose="020F0302020204030204" pitchFamily="34" charset="0"/>
              </a:rPr>
              <a:t>ONLINE</a:t>
            </a:r>
            <a:r>
              <a:rPr lang="ro-RO" sz="1900" dirty="0">
                <a:latin typeface="+mj-lt"/>
                <a:cs typeface="Calibri Light" panose="020F0302020204030204" pitchFamily="34" charset="0"/>
              </a:rPr>
              <a:t> și va fi transmis </a:t>
            </a:r>
            <a:r>
              <a:rPr lang="ro-RO" sz="1900" b="1" dirty="0">
                <a:solidFill>
                  <a:srgbClr val="FF0000"/>
                </a:solidFill>
                <a:latin typeface="+mj-lt"/>
                <a:cs typeface="Calibri Light" panose="020F0302020204030204" pitchFamily="34" charset="0"/>
              </a:rPr>
              <a:t>LIVE</a:t>
            </a:r>
            <a:r>
              <a:rPr lang="ro-RO" sz="1900" dirty="0">
                <a:latin typeface="+mj-lt"/>
                <a:cs typeface="Calibri Light" panose="020F0302020204030204" pitchFamily="34" charset="0"/>
              </a:rPr>
              <a:t> pe platforma </a:t>
            </a:r>
            <a:r>
              <a:rPr lang="ro-RO" sz="1900" b="1" dirty="0">
                <a:latin typeface="+mj-lt"/>
                <a:cs typeface="Calibri Light" panose="020F0302020204030204" pitchFamily="34" charset="0"/>
              </a:rPr>
              <a:t>financialintelligence.ro</a:t>
            </a:r>
            <a:r>
              <a:rPr lang="ro-RO" sz="1900" dirty="0">
                <a:latin typeface="+mj-lt"/>
                <a:cs typeface="Calibri Light" panose="020F0302020204030204" pitchFamily="34" charset="0"/>
              </a:rPr>
              <a:t> dar și pe pagina de </a:t>
            </a:r>
            <a:r>
              <a:rPr lang="ro-RO" sz="1900" b="1" dirty="0">
                <a:latin typeface="+mj-lt"/>
                <a:cs typeface="Calibri Light" panose="020F0302020204030204" pitchFamily="34" charset="0"/>
              </a:rPr>
              <a:t>Facebook Financial Intelligence</a:t>
            </a:r>
            <a:r>
              <a:rPr lang="ro-RO" sz="1900" dirty="0">
                <a:latin typeface="+mj-lt"/>
                <a:cs typeface="Calibri Light" panose="020F0302020204030204" pitchFamily="34" charset="0"/>
              </a:rPr>
              <a:t>, precum și pe canalul de </a:t>
            </a:r>
            <a:r>
              <a:rPr lang="ro-RO" sz="1900" b="1" dirty="0">
                <a:latin typeface="+mj-lt"/>
                <a:cs typeface="Calibri Light" panose="020F0302020204030204" pitchFamily="34" charset="0"/>
              </a:rPr>
              <a:t>YouTube Financial Intelligence</a:t>
            </a:r>
            <a:r>
              <a:rPr lang="ro-RO" sz="1900" dirty="0">
                <a:latin typeface="+mj-lt"/>
                <a:cs typeface="Calibri Light" panose="020F0302020204030204" pitchFamily="34" charset="0"/>
              </a:rPr>
              <a:t>.</a:t>
            </a:r>
          </a:p>
          <a:p>
            <a:pPr marL="177800" indent="-165100">
              <a:spcBef>
                <a:spcPts val="600"/>
              </a:spcBef>
              <a:spcAft>
                <a:spcPts val="600"/>
              </a:spcAft>
              <a:buFont typeface="Arial" panose="020B0604020202020204" pitchFamily="34" charset="0"/>
              <a:buChar char="•"/>
            </a:pPr>
            <a:r>
              <a:rPr lang="ro-RO" sz="1900" dirty="0">
                <a:latin typeface="+mj-lt"/>
                <a:cs typeface="Calibri Light" panose="020F0302020204030204" pitchFamily="34" charset="0"/>
              </a:rPr>
              <a:t>Accesul este </a:t>
            </a:r>
            <a:r>
              <a:rPr lang="ro-RO" sz="1900" b="1" dirty="0">
                <a:latin typeface="+mj-lt"/>
                <a:cs typeface="Calibri Light" panose="020F0302020204030204" pitchFamily="34" charset="0"/>
              </a:rPr>
              <a:t>gratuit</a:t>
            </a:r>
            <a:r>
              <a:rPr lang="ro-RO" sz="1900" dirty="0">
                <a:latin typeface="+mj-lt"/>
                <a:cs typeface="Calibri Light" panose="020F0302020204030204" pitchFamily="34" charset="0"/>
              </a:rPr>
              <a:t>, în baza </a:t>
            </a:r>
            <a:r>
              <a:rPr lang="ro-RO" sz="1900" b="1" dirty="0">
                <a:latin typeface="+mj-lt"/>
                <a:cs typeface="Calibri Light" panose="020F0302020204030204" pitchFamily="34" charset="0"/>
              </a:rPr>
              <a:t>înscrierii online</a:t>
            </a:r>
            <a:r>
              <a:rPr lang="ro-RO" sz="1900" dirty="0">
                <a:latin typeface="+mj-lt"/>
                <a:cs typeface="Calibri Light" panose="020F0302020204030204" pitchFamily="34" charset="0"/>
              </a:rPr>
              <a:t>, pe site-ul financialintelligence.ro, la pagina evenimentului.</a:t>
            </a:r>
          </a:p>
          <a:p>
            <a:pPr marL="177800" indent="-165100">
              <a:spcBef>
                <a:spcPts val="600"/>
              </a:spcBef>
              <a:spcAft>
                <a:spcPts val="600"/>
              </a:spcAft>
              <a:buFont typeface="Arial" panose="020B0604020202020204" pitchFamily="34" charset="0"/>
              <a:buChar char="•"/>
            </a:pPr>
            <a:r>
              <a:rPr lang="ro-RO" sz="1900" dirty="0">
                <a:latin typeface="+mj-lt"/>
                <a:cs typeface="Calibri Light" panose="020F0302020204030204" pitchFamily="34" charset="0"/>
              </a:rPr>
              <a:t>Evenimentul va fi mediatizat pe site-ul și canalele social media ale Financial Intelligence, dar și ale partenerilor media.</a:t>
            </a:r>
          </a:p>
          <a:p>
            <a:pPr marL="177800" indent="-165100">
              <a:spcBef>
                <a:spcPts val="600"/>
              </a:spcBef>
              <a:spcAft>
                <a:spcPts val="600"/>
              </a:spcAft>
              <a:buFont typeface="Arial" panose="020B0604020202020204" pitchFamily="34" charset="0"/>
              <a:buChar char="•"/>
            </a:pPr>
            <a:r>
              <a:rPr lang="en-US" sz="1900" dirty="0" err="1">
                <a:latin typeface="+mj-lt"/>
                <a:cs typeface="Calibri Light" panose="020F0302020204030204" pitchFamily="34" charset="0"/>
              </a:rPr>
              <a:t>Pentru</a:t>
            </a:r>
            <a:r>
              <a:rPr lang="en-US" sz="1900" dirty="0">
                <a:latin typeface="+mj-lt"/>
                <a:cs typeface="Calibri Light" panose="020F0302020204030204" pitchFamily="34" charset="0"/>
              </a:rPr>
              <a:t> </a:t>
            </a:r>
            <a:r>
              <a:rPr lang="en-US" sz="1900" dirty="0" err="1">
                <a:latin typeface="+mj-lt"/>
                <a:cs typeface="Calibri Light" panose="020F0302020204030204" pitchFamily="34" charset="0"/>
              </a:rPr>
              <a:t>mai</a:t>
            </a:r>
            <a:r>
              <a:rPr lang="en-US" sz="1900" dirty="0">
                <a:latin typeface="+mj-lt"/>
                <a:cs typeface="Calibri Light" panose="020F0302020204030204" pitchFamily="34" charset="0"/>
              </a:rPr>
              <a:t> </a:t>
            </a:r>
            <a:r>
              <a:rPr lang="en-US" sz="1900" dirty="0" err="1">
                <a:latin typeface="+mj-lt"/>
                <a:cs typeface="Calibri Light" panose="020F0302020204030204" pitchFamily="34" charset="0"/>
              </a:rPr>
              <a:t>multe</a:t>
            </a:r>
            <a:r>
              <a:rPr lang="en-US" sz="1900" dirty="0">
                <a:latin typeface="+mj-lt"/>
                <a:cs typeface="Calibri Light" panose="020F0302020204030204" pitchFamily="34" charset="0"/>
              </a:rPr>
              <a:t> </a:t>
            </a:r>
            <a:r>
              <a:rPr lang="en-US" sz="1900" dirty="0" err="1">
                <a:latin typeface="+mj-lt"/>
                <a:cs typeface="Calibri Light" panose="020F0302020204030204" pitchFamily="34" charset="0"/>
              </a:rPr>
              <a:t>informații</a:t>
            </a:r>
            <a:r>
              <a:rPr lang="en-US" sz="1900" dirty="0">
                <a:latin typeface="+mj-lt"/>
                <a:cs typeface="Calibri Light" panose="020F0302020204030204" pitchFamily="34" charset="0"/>
              </a:rPr>
              <a:t>, </a:t>
            </a:r>
            <a:r>
              <a:rPr lang="en-US" sz="1900" dirty="0" err="1">
                <a:latin typeface="+mj-lt"/>
                <a:cs typeface="Calibri Light" panose="020F0302020204030204" pitchFamily="34" charset="0"/>
              </a:rPr>
              <a:t>vă</a:t>
            </a:r>
            <a:r>
              <a:rPr lang="en-US" sz="1900" dirty="0">
                <a:latin typeface="+mj-lt"/>
                <a:cs typeface="Calibri Light" panose="020F0302020204030204" pitchFamily="34" charset="0"/>
              </a:rPr>
              <a:t> </a:t>
            </a:r>
            <a:r>
              <a:rPr lang="en-US" sz="1900" dirty="0" err="1">
                <a:latin typeface="+mj-lt"/>
                <a:cs typeface="Calibri Light" panose="020F0302020204030204" pitchFamily="34" charset="0"/>
              </a:rPr>
              <a:t>rugăm</a:t>
            </a:r>
            <a:r>
              <a:rPr lang="en-US" sz="1900" dirty="0">
                <a:latin typeface="+mj-lt"/>
                <a:cs typeface="Calibri Light" panose="020F0302020204030204" pitchFamily="34" charset="0"/>
              </a:rPr>
              <a:t> </a:t>
            </a:r>
            <a:r>
              <a:rPr lang="en-US" sz="1900" dirty="0" err="1">
                <a:latin typeface="+mj-lt"/>
                <a:cs typeface="Calibri Light" panose="020F0302020204030204" pitchFamily="34" charset="0"/>
              </a:rPr>
              <a:t>să</a:t>
            </a:r>
            <a:r>
              <a:rPr lang="en-US" sz="1900" dirty="0">
                <a:latin typeface="+mj-lt"/>
                <a:cs typeface="Calibri Light" panose="020F0302020204030204" pitchFamily="34" charset="0"/>
              </a:rPr>
              <a:t> </a:t>
            </a:r>
            <a:r>
              <a:rPr lang="ro-RO" sz="1900" dirty="0">
                <a:latin typeface="+mj-lt"/>
                <a:cs typeface="Calibri Light" panose="020F0302020204030204" pitchFamily="34" charset="0"/>
              </a:rPr>
              <a:t>ne </a:t>
            </a:r>
            <a:r>
              <a:rPr lang="en-US" sz="1900" dirty="0" err="1">
                <a:latin typeface="+mj-lt"/>
                <a:cs typeface="Calibri Light" panose="020F0302020204030204" pitchFamily="34" charset="0"/>
              </a:rPr>
              <a:t>contactați</a:t>
            </a:r>
            <a:r>
              <a:rPr lang="en-US" sz="1900" dirty="0">
                <a:latin typeface="+mj-lt"/>
                <a:cs typeface="Calibri Light" panose="020F0302020204030204" pitchFamily="34" charset="0"/>
              </a:rPr>
              <a:t> </a:t>
            </a:r>
            <a:r>
              <a:rPr lang="ro-RO" sz="1900" dirty="0">
                <a:latin typeface="+mj-lt"/>
                <a:cs typeface="Calibri Light" panose="020F0302020204030204" pitchFamily="34" charset="0"/>
              </a:rPr>
              <a:t>la</a:t>
            </a:r>
            <a:r>
              <a:rPr lang="en-US" sz="1900" dirty="0">
                <a:latin typeface="+mj-lt"/>
                <a:cs typeface="Calibri Light" panose="020F0302020204030204" pitchFamily="34" charset="0"/>
              </a:rPr>
              <a:t>:</a:t>
            </a:r>
            <a:r>
              <a:rPr lang="ro-RO" sz="1900" dirty="0">
                <a:latin typeface="+mj-lt"/>
                <a:cs typeface="Calibri Light" panose="020F0302020204030204" pitchFamily="34" charset="0"/>
              </a:rPr>
              <a:t> </a:t>
            </a:r>
            <a:r>
              <a:rPr lang="en-US" sz="1900" b="1" dirty="0">
                <a:latin typeface="+mj-lt"/>
                <a:cs typeface="Calibri Light" panose="020F0302020204030204" pitchFamily="34" charset="0"/>
              </a:rPr>
              <a:t>office@financialintelligence.ro</a:t>
            </a:r>
            <a:r>
              <a:rPr lang="en-US" sz="1900" dirty="0">
                <a:cs typeface="Calibri Light" panose="020F0302020204030204" pitchFamily="34" charset="0"/>
              </a:rPr>
              <a:t>.</a:t>
            </a:r>
          </a:p>
          <a:p>
            <a:endParaRPr lang="en-US" dirty="0"/>
          </a:p>
        </p:txBody>
      </p:sp>
      <p:sp>
        <p:nvSpPr>
          <p:cNvPr id="7" name="Title 1"/>
          <p:cNvSpPr txBox="1">
            <a:spLocks/>
          </p:cNvSpPr>
          <p:nvPr/>
        </p:nvSpPr>
        <p:spPr>
          <a:xfrm>
            <a:off x="371475" y="260351"/>
            <a:ext cx="11520487" cy="75882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r>
              <a:rPr lang="ro-RO" sz="3200" dirty="0"/>
              <a:t>Info</a:t>
            </a:r>
            <a:endParaRPr lang="en-US" sz="36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0204" y="324654"/>
            <a:ext cx="622246" cy="622246"/>
          </a:xfrm>
          <a:prstGeom prst="rect">
            <a:avLst/>
          </a:prstGeom>
        </p:spPr>
      </p:pic>
    </p:spTree>
    <p:extLst>
      <p:ext uri="{BB962C8B-B14F-4D97-AF65-F5344CB8AC3E}">
        <p14:creationId xmlns:p14="http://schemas.microsoft.com/office/powerpoint/2010/main" val="3926146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Vă mulțumim!</a:t>
            </a:r>
            <a:endParaRPr lang="en-US" dirty="0"/>
          </a:p>
        </p:txBody>
      </p:sp>
      <p:pic>
        <p:nvPicPr>
          <p:cNvPr id="6" name="Picture Placeholder 5"/>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785" r="7785"/>
          <a:stretch/>
        </p:blipFill>
        <p:spPr/>
      </p:pic>
      <p:sp>
        <p:nvSpPr>
          <p:cNvPr id="5" name="Slide Number Placeholder 4"/>
          <p:cNvSpPr>
            <a:spLocks noGrp="1"/>
          </p:cNvSpPr>
          <p:nvPr>
            <p:ph type="sldNum" sz="quarter" idx="12"/>
          </p:nvPr>
        </p:nvSpPr>
        <p:spPr>
          <a:xfrm>
            <a:off x="9278112" y="6492875"/>
            <a:ext cx="2743200" cy="365125"/>
          </a:xfrm>
        </p:spPr>
        <p:txBody>
          <a:bodyPr/>
          <a:lstStyle/>
          <a:p>
            <a:fld id="{03DC2DEF-D2FE-4B45-ABA4-9F153FD1C98A}" type="slidenum">
              <a:rPr lang="en-US" smtClean="0"/>
              <a:t>9</a:t>
            </a:fld>
            <a:endParaRPr lang="en-US" dirty="0"/>
          </a:p>
        </p:txBody>
      </p:sp>
      <p:sp>
        <p:nvSpPr>
          <p:cNvPr id="7" name="Subtitle 3">
            <a:extLst>
              <a:ext uri="{FF2B5EF4-FFF2-40B4-BE49-F238E27FC236}">
                <a16:creationId xmlns:a16="http://schemas.microsoft.com/office/drawing/2014/main" id="{37530160-A714-49C8-85A0-932553905B40}"/>
              </a:ext>
            </a:extLst>
          </p:cNvPr>
          <p:cNvSpPr txBox="1">
            <a:spLocks/>
          </p:cNvSpPr>
          <p:nvPr/>
        </p:nvSpPr>
        <p:spPr>
          <a:xfrm>
            <a:off x="757683" y="2798500"/>
            <a:ext cx="4123927" cy="2718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o-RO" sz="1800" b="1" noProof="1">
                <a:latin typeface="Calibri Light" panose="020F0302020204030204" pitchFamily="34" charset="0"/>
                <a:cs typeface="Calibri Light" panose="020F0302020204030204" pitchFamily="34" charset="0"/>
              </a:rPr>
              <a:t>Echipa Financial Intelligence</a:t>
            </a:r>
            <a:endParaRPr lang="en-ZA" sz="1800" b="1" noProof="1">
              <a:latin typeface="Calibri Light" panose="020F0302020204030204" pitchFamily="34" charset="0"/>
              <a:cs typeface="Calibri Light" panose="020F0302020204030204" pitchFamily="34" charset="0"/>
            </a:endParaRPr>
          </a:p>
        </p:txBody>
      </p:sp>
      <p:sp>
        <p:nvSpPr>
          <p:cNvPr id="8" name="Text Placeholder 5">
            <a:extLst>
              <a:ext uri="{FF2B5EF4-FFF2-40B4-BE49-F238E27FC236}">
                <a16:creationId xmlns:a16="http://schemas.microsoft.com/office/drawing/2014/main" id="{282CA365-4170-41B8-B4B3-7A2FA6DBD751}"/>
              </a:ext>
            </a:extLst>
          </p:cNvPr>
          <p:cNvSpPr txBox="1">
            <a:spLocks/>
          </p:cNvSpPr>
          <p:nvPr/>
        </p:nvSpPr>
        <p:spPr>
          <a:xfrm>
            <a:off x="757683" y="3204670"/>
            <a:ext cx="4123927" cy="25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o-RO" sz="1800" dirty="0">
                <a:latin typeface="Calibri Light" panose="020F0302020204030204" pitchFamily="34" charset="0"/>
                <a:cs typeface="Calibri Light" panose="020F0302020204030204" pitchFamily="34" charset="0"/>
              </a:rPr>
              <a:t>+40 762 226 323</a:t>
            </a:r>
            <a:endParaRPr lang="en-ZA" sz="1800" dirty="0">
              <a:latin typeface="Calibri Light" panose="020F0302020204030204" pitchFamily="34" charset="0"/>
              <a:cs typeface="Calibri Light" panose="020F0302020204030204" pitchFamily="34" charset="0"/>
            </a:endParaRPr>
          </a:p>
        </p:txBody>
      </p:sp>
      <p:sp>
        <p:nvSpPr>
          <p:cNvPr id="9" name="Text Placeholder 6">
            <a:extLst>
              <a:ext uri="{FF2B5EF4-FFF2-40B4-BE49-F238E27FC236}">
                <a16:creationId xmlns:a16="http://schemas.microsoft.com/office/drawing/2014/main" id="{75739431-ADAD-416E-818C-4B616D2870E5}"/>
              </a:ext>
            </a:extLst>
          </p:cNvPr>
          <p:cNvSpPr txBox="1">
            <a:spLocks/>
          </p:cNvSpPr>
          <p:nvPr/>
        </p:nvSpPr>
        <p:spPr>
          <a:xfrm>
            <a:off x="757683" y="3591033"/>
            <a:ext cx="4123927" cy="25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o-RO" sz="1800" dirty="0">
                <a:latin typeface="Calibri Light" panose="020F0302020204030204" pitchFamily="34" charset="0"/>
                <a:cs typeface="Calibri Light" panose="020F0302020204030204" pitchFamily="34" charset="0"/>
              </a:rPr>
              <a:t>office</a:t>
            </a:r>
            <a:r>
              <a:rPr lang="en-ZA" sz="1800" dirty="0">
                <a:latin typeface="Calibri Light" panose="020F0302020204030204" pitchFamily="34" charset="0"/>
                <a:cs typeface="Calibri Light" panose="020F0302020204030204" pitchFamily="34" charset="0"/>
              </a:rPr>
              <a:t>@</a:t>
            </a:r>
            <a:r>
              <a:rPr lang="ro-RO" sz="1800" dirty="0">
                <a:latin typeface="Calibri Light" panose="020F0302020204030204" pitchFamily="34" charset="0"/>
                <a:cs typeface="Calibri Light" panose="020F0302020204030204" pitchFamily="34" charset="0"/>
              </a:rPr>
              <a:t>financialintelligence.ro</a:t>
            </a:r>
            <a:endParaRPr lang="en-ZA" sz="1800" dirty="0">
              <a:latin typeface="Calibri Light" panose="020F0302020204030204" pitchFamily="34" charset="0"/>
              <a:cs typeface="Calibri Light" panose="020F0302020204030204" pitchFamily="34" charset="0"/>
            </a:endParaRPr>
          </a:p>
          <a:p>
            <a:pPr marL="0" indent="0">
              <a:buNone/>
            </a:pPr>
            <a:endParaRPr lang="en-ZA" sz="1800" dirty="0">
              <a:latin typeface="Corbel" panose="020B0503020204020204" pitchFamily="34" charset="0"/>
            </a:endParaRPr>
          </a:p>
        </p:txBody>
      </p:sp>
      <p:sp>
        <p:nvSpPr>
          <p:cNvPr id="10" name="Text Placeholder 7">
            <a:extLst>
              <a:ext uri="{FF2B5EF4-FFF2-40B4-BE49-F238E27FC236}">
                <a16:creationId xmlns:a16="http://schemas.microsoft.com/office/drawing/2014/main" id="{2258B848-99A6-4681-9D22-50069C0BDE97}"/>
              </a:ext>
            </a:extLst>
          </p:cNvPr>
          <p:cNvSpPr txBox="1">
            <a:spLocks/>
          </p:cNvSpPr>
          <p:nvPr/>
        </p:nvSpPr>
        <p:spPr>
          <a:xfrm>
            <a:off x="757894" y="3977397"/>
            <a:ext cx="4125482" cy="252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a:latin typeface="Calibri Light" panose="020F0302020204030204" pitchFamily="34" charset="0"/>
                <a:cs typeface="Calibri Light" panose="020F0302020204030204" pitchFamily="34" charset="0"/>
              </a:rPr>
              <a:t>www.</a:t>
            </a:r>
            <a:r>
              <a:rPr lang="ro-RO" sz="1800" dirty="0">
                <a:latin typeface="Calibri Light" panose="020F0302020204030204" pitchFamily="34" charset="0"/>
                <a:cs typeface="Calibri Light" panose="020F0302020204030204" pitchFamily="34" charset="0"/>
              </a:rPr>
              <a:t>financialintelligence.ro</a:t>
            </a:r>
            <a:endParaRPr lang="en-ZA" sz="1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59968331"/>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9BC9D9"/>
      </a:hlink>
      <a:folHlink>
        <a:srgbClr val="FCC77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B6A5B5-1BEC-4EEA-9356-9BFD758ACB72}">
  <ds:schemaRefs>
    <ds:schemaRef ds:uri="http://schemas.microsoft.com/sharepoint/v3/contenttype/forms"/>
  </ds:schemaRefs>
</ds:datastoreItem>
</file>

<file path=customXml/itemProps2.xml><?xml version="1.0" encoding="utf-8"?>
<ds:datastoreItem xmlns:ds="http://schemas.openxmlformats.org/officeDocument/2006/customXml" ds:itemID="{C360C99C-4D9A-4DAB-AA53-E488AEBCAE16}">
  <ds:schemaRefs>
    <ds:schemaRef ds:uri="http://purl.org/dc/elements/1.1/"/>
    <ds:schemaRef ds:uri="71af3243-3dd4-4a8d-8c0d-dd76da1f02a5"/>
    <ds:schemaRef ds:uri="http://purl.org/dc/dcmitype/"/>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16c05727-aa75-4e4a-9b5f-8a80a1165891"/>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6D1F562-76A4-4CE4-B3CA-758D572E94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996</Words>
  <Application>Microsoft Office PowerPoint</Application>
  <PresentationFormat>Ecran lat</PresentationFormat>
  <Paragraphs>106</Paragraphs>
  <Slides>9</Slides>
  <Notes>0</Notes>
  <HiddenSlides>0</HiddenSlides>
  <MMClips>0</MMClips>
  <ScaleCrop>false</ScaleCrop>
  <HeadingPairs>
    <vt:vector size="6" baseType="variant">
      <vt:variant>
        <vt:lpstr>Fonturi utilizate</vt:lpstr>
      </vt:variant>
      <vt:variant>
        <vt:i4>8</vt:i4>
      </vt:variant>
      <vt:variant>
        <vt:lpstr>Temă</vt:lpstr>
      </vt:variant>
      <vt:variant>
        <vt:i4>1</vt:i4>
      </vt:variant>
      <vt:variant>
        <vt:lpstr>Titluri diapozitive</vt:lpstr>
      </vt:variant>
      <vt:variant>
        <vt:i4>9</vt:i4>
      </vt:variant>
    </vt:vector>
  </HeadingPairs>
  <TitlesOfParts>
    <vt:vector size="18" baseType="lpstr">
      <vt:lpstr>Arial</vt:lpstr>
      <vt:lpstr>Arial Narrow</vt:lpstr>
      <vt:lpstr>Calibri</vt:lpstr>
      <vt:lpstr>Calibri Light</vt:lpstr>
      <vt:lpstr>Corbel</vt:lpstr>
      <vt:lpstr>Segoe UI Semibold</vt:lpstr>
      <vt:lpstr>Tw Cen MT Condensed</vt:lpstr>
      <vt:lpstr>Wingdings</vt:lpstr>
      <vt:lpstr>Office Theme</vt:lpstr>
      <vt:lpstr>FORUMUL GAZELOR NATURALE</vt:lpstr>
      <vt:lpstr>Prezentare PowerPoint</vt:lpstr>
      <vt:lpstr>Agenda</vt:lpstr>
      <vt:lpstr>Speakeri</vt:lpstr>
      <vt:lpstr>De ce să participi?</vt:lpstr>
      <vt:lpstr>Audiență</vt:lpstr>
      <vt:lpstr>Organizatori</vt:lpstr>
      <vt:lpstr>Prezentare PowerPoint</vt:lpstr>
      <vt:lpstr>Vă mulțumim!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2020-07-21T09:52:04Z</dcterms:created>
  <dcterms:modified xsi:type="dcterms:W3CDTF">2021-11-18T19:02:35Z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