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1366" y="3295117"/>
            <a:ext cx="10730976" cy="541896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38083" y="0"/>
            <a:ext cx="2049916" cy="10286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046757" cy="102869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75116"/>
            <a:ext cx="2047782" cy="10382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13389" y="1004569"/>
            <a:ext cx="886122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0085" y="867411"/>
            <a:ext cx="9307829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45761" y="2191846"/>
            <a:ext cx="12900660" cy="290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5908" cy="10286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079" y="416866"/>
            <a:ext cx="3933824" cy="18668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8896" y="2823459"/>
            <a:ext cx="8435975" cy="409638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173480" marR="5080" indent="-1161415">
              <a:lnSpc>
                <a:spcPts val="15380"/>
              </a:lnSpc>
              <a:spcBef>
                <a:spcPts val="1495"/>
              </a:spcBef>
            </a:pPr>
            <a:r>
              <a:rPr sz="13900" b="0" spc="2175" dirty="0">
                <a:solidFill>
                  <a:srgbClr val="BEA66F"/>
                </a:solidFill>
                <a:latin typeface="Calibri"/>
                <a:cs typeface="Calibri"/>
              </a:rPr>
              <a:t>C</a:t>
            </a:r>
            <a:r>
              <a:rPr sz="13900" b="0" spc="1305" dirty="0">
                <a:solidFill>
                  <a:srgbClr val="BEA66F"/>
                </a:solidFill>
                <a:latin typeface="Calibri"/>
                <a:cs typeface="Calibri"/>
              </a:rPr>
              <a:t> </a:t>
            </a:r>
            <a:r>
              <a:rPr sz="13900" b="0" spc="1600" dirty="0">
                <a:solidFill>
                  <a:srgbClr val="BEA66F"/>
                </a:solidFill>
                <a:latin typeface="Calibri"/>
                <a:cs typeface="Calibri"/>
              </a:rPr>
              <a:t>A</a:t>
            </a:r>
            <a:r>
              <a:rPr sz="13900" b="0" spc="1310" dirty="0">
                <a:solidFill>
                  <a:srgbClr val="BEA66F"/>
                </a:solidFill>
                <a:latin typeface="Calibri"/>
                <a:cs typeface="Calibri"/>
              </a:rPr>
              <a:t> </a:t>
            </a:r>
            <a:r>
              <a:rPr sz="13900" b="0" spc="2400" dirty="0">
                <a:solidFill>
                  <a:srgbClr val="BEA66F"/>
                </a:solidFill>
                <a:latin typeface="Calibri"/>
                <a:cs typeface="Calibri"/>
              </a:rPr>
              <a:t>R</a:t>
            </a:r>
            <a:r>
              <a:rPr sz="13900" b="0" spc="1310" dirty="0">
                <a:solidFill>
                  <a:srgbClr val="BEA66F"/>
                </a:solidFill>
                <a:latin typeface="Calibri"/>
                <a:cs typeface="Calibri"/>
              </a:rPr>
              <a:t> </a:t>
            </a:r>
            <a:r>
              <a:rPr sz="13900" b="0" spc="2715" dirty="0">
                <a:solidFill>
                  <a:srgbClr val="BEA66F"/>
                </a:solidFill>
                <a:latin typeface="Calibri"/>
                <a:cs typeface="Calibri"/>
              </a:rPr>
              <a:t>T</a:t>
            </a:r>
            <a:r>
              <a:rPr sz="13900" b="0" spc="1310" dirty="0">
                <a:solidFill>
                  <a:srgbClr val="BEA66F"/>
                </a:solidFill>
                <a:latin typeface="Calibri"/>
                <a:cs typeface="Calibri"/>
              </a:rPr>
              <a:t> </a:t>
            </a:r>
            <a:r>
              <a:rPr sz="13900" b="0" spc="1600" dirty="0">
                <a:solidFill>
                  <a:srgbClr val="BEA66F"/>
                </a:solidFill>
                <a:latin typeface="Calibri"/>
                <a:cs typeface="Calibri"/>
              </a:rPr>
              <a:t>A </a:t>
            </a:r>
            <a:r>
              <a:rPr sz="13900" b="0" spc="-3130" dirty="0">
                <a:solidFill>
                  <a:srgbClr val="BEA66F"/>
                </a:solidFill>
                <a:latin typeface="Calibri"/>
                <a:cs typeface="Calibri"/>
              </a:rPr>
              <a:t> </a:t>
            </a:r>
            <a:r>
              <a:rPr sz="13900" b="0" spc="1600" dirty="0">
                <a:solidFill>
                  <a:srgbClr val="BEA66F"/>
                </a:solidFill>
                <a:latin typeface="Calibri"/>
                <a:cs typeface="Calibri"/>
              </a:rPr>
              <a:t>A</a:t>
            </a:r>
            <a:r>
              <a:rPr sz="13900" b="0" spc="1310" dirty="0">
                <a:solidFill>
                  <a:srgbClr val="BEA66F"/>
                </a:solidFill>
                <a:latin typeface="Calibri"/>
                <a:cs typeface="Calibri"/>
              </a:rPr>
              <a:t> </a:t>
            </a:r>
            <a:r>
              <a:rPr sz="13900" b="0" spc="2435" dirty="0">
                <a:solidFill>
                  <a:srgbClr val="BEA66F"/>
                </a:solidFill>
                <a:latin typeface="Calibri"/>
                <a:cs typeface="Calibri"/>
              </a:rPr>
              <a:t>L</a:t>
            </a:r>
            <a:r>
              <a:rPr sz="13900" b="0" spc="1310" dirty="0">
                <a:solidFill>
                  <a:srgbClr val="BEA66F"/>
                </a:solidFill>
                <a:latin typeface="Calibri"/>
                <a:cs typeface="Calibri"/>
              </a:rPr>
              <a:t> </a:t>
            </a:r>
            <a:r>
              <a:rPr sz="13900" b="0" spc="1595" dirty="0">
                <a:solidFill>
                  <a:srgbClr val="BEA66F"/>
                </a:solidFill>
                <a:latin typeface="Calibri"/>
                <a:cs typeface="Calibri"/>
              </a:rPr>
              <a:t>B</a:t>
            </a:r>
            <a:r>
              <a:rPr sz="13900" b="0" spc="1310" dirty="0">
                <a:solidFill>
                  <a:srgbClr val="BEA66F"/>
                </a:solidFill>
                <a:latin typeface="Calibri"/>
                <a:cs typeface="Calibri"/>
              </a:rPr>
              <a:t> </a:t>
            </a:r>
            <a:r>
              <a:rPr sz="13900" b="0" spc="1600" dirty="0">
                <a:solidFill>
                  <a:srgbClr val="BEA66F"/>
                </a:solidFill>
                <a:latin typeface="Calibri"/>
                <a:cs typeface="Calibri"/>
              </a:rPr>
              <a:t>Ă</a:t>
            </a:r>
            <a:endParaRPr sz="13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6576" y="7006308"/>
            <a:ext cx="6179185" cy="1948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90"/>
              </a:lnSpc>
              <a:spcBef>
                <a:spcPts val="100"/>
              </a:spcBef>
            </a:pPr>
            <a:r>
              <a:rPr sz="3700" spc="254" dirty="0">
                <a:solidFill>
                  <a:srgbClr val="BEA66F"/>
                </a:solidFill>
                <a:latin typeface="Calibri"/>
                <a:cs typeface="Calibri"/>
              </a:rPr>
              <a:t>a</a:t>
            </a:r>
            <a:r>
              <a:rPr sz="3700" spc="170" dirty="0">
                <a:solidFill>
                  <a:srgbClr val="BEA66F"/>
                </a:solidFill>
                <a:latin typeface="Calibri"/>
                <a:cs typeface="Calibri"/>
              </a:rPr>
              <a:t> </a:t>
            </a:r>
            <a:r>
              <a:rPr sz="3700" spc="415" dirty="0">
                <a:solidFill>
                  <a:srgbClr val="BEA66F"/>
                </a:solidFill>
                <a:latin typeface="Calibri"/>
                <a:cs typeface="Calibri"/>
              </a:rPr>
              <a:t>IMM-urilor</a:t>
            </a:r>
            <a:r>
              <a:rPr sz="3700" spc="170" dirty="0">
                <a:solidFill>
                  <a:srgbClr val="BEA66F"/>
                </a:solidFill>
                <a:latin typeface="Calibri"/>
                <a:cs typeface="Calibri"/>
              </a:rPr>
              <a:t> </a:t>
            </a:r>
            <a:r>
              <a:rPr sz="3700" spc="415" dirty="0">
                <a:solidFill>
                  <a:srgbClr val="BEA66F"/>
                </a:solidFill>
                <a:latin typeface="Calibri"/>
                <a:cs typeface="Calibri"/>
              </a:rPr>
              <a:t>din</a:t>
            </a:r>
            <a:r>
              <a:rPr sz="3700" spc="170" dirty="0">
                <a:solidFill>
                  <a:srgbClr val="BEA66F"/>
                </a:solidFill>
                <a:latin typeface="Calibri"/>
                <a:cs typeface="Calibri"/>
              </a:rPr>
              <a:t> </a:t>
            </a:r>
            <a:r>
              <a:rPr sz="3700" spc="470" dirty="0">
                <a:solidFill>
                  <a:srgbClr val="BEA66F"/>
                </a:solidFill>
                <a:latin typeface="Calibri"/>
                <a:cs typeface="Calibri"/>
              </a:rPr>
              <a:t>România</a:t>
            </a:r>
            <a:endParaRPr sz="3700">
              <a:latin typeface="Calibri"/>
              <a:cs typeface="Calibri"/>
            </a:endParaRPr>
          </a:p>
          <a:p>
            <a:pPr marR="271780" algn="ctr">
              <a:lnSpc>
                <a:spcPts val="10750"/>
              </a:lnSpc>
            </a:pPr>
            <a:r>
              <a:rPr sz="9000" spc="1045" dirty="0">
                <a:solidFill>
                  <a:srgbClr val="BEA66F"/>
                </a:solidFill>
                <a:latin typeface="Calibri"/>
                <a:cs typeface="Calibri"/>
              </a:rPr>
              <a:t>20</a:t>
            </a:r>
            <a:r>
              <a:rPr sz="10650" spc="1567" baseline="-1564" dirty="0">
                <a:solidFill>
                  <a:srgbClr val="BEA66F"/>
                </a:solidFill>
                <a:latin typeface="Calibri"/>
                <a:cs typeface="Calibri"/>
              </a:rPr>
              <a:t>22</a:t>
            </a:r>
            <a:endParaRPr sz="10650" baseline="-156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6564" y="4000991"/>
            <a:ext cx="11671916" cy="42505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3875" y="867409"/>
            <a:ext cx="1307655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835" marR="5080" indent="-2096770">
              <a:lnSpc>
                <a:spcPct val="125000"/>
              </a:lnSpc>
              <a:spcBef>
                <a:spcPts val="100"/>
              </a:spcBef>
            </a:pPr>
            <a:r>
              <a:rPr spc="35" dirty="0"/>
              <a:t>PRINCIPALELE</a:t>
            </a:r>
            <a:r>
              <a:rPr spc="-5" dirty="0"/>
              <a:t> </a:t>
            </a:r>
            <a:r>
              <a:rPr spc="-60" dirty="0"/>
              <a:t>BENEFICII</a:t>
            </a:r>
            <a:r>
              <a:rPr dirty="0"/>
              <a:t> IDENTIFICATE </a:t>
            </a:r>
            <a:r>
              <a:rPr spc="40" dirty="0"/>
              <a:t>DE</a:t>
            </a:r>
            <a:r>
              <a:rPr dirty="0"/>
              <a:t> </a:t>
            </a:r>
            <a:r>
              <a:rPr spc="-165" dirty="0"/>
              <a:t>IMM-URI</a:t>
            </a:r>
            <a:r>
              <a:rPr dirty="0"/>
              <a:t> </a:t>
            </a:r>
            <a:r>
              <a:rPr spc="-275" dirty="0"/>
              <a:t>ÎN </a:t>
            </a:r>
            <a:r>
              <a:rPr spc="-1040" dirty="0"/>
              <a:t> </a:t>
            </a:r>
            <a:r>
              <a:rPr spc="150" dirty="0"/>
              <a:t>ACCESAREA</a:t>
            </a:r>
            <a:r>
              <a:rPr spc="-5" dirty="0"/>
              <a:t> </a:t>
            </a:r>
            <a:r>
              <a:rPr spc="25" dirty="0"/>
              <a:t>FONDURILOR</a:t>
            </a:r>
            <a:r>
              <a:rPr spc="-5" dirty="0"/>
              <a:t> </a:t>
            </a:r>
            <a:r>
              <a:rPr spc="85" dirty="0"/>
              <a:t>EUROPENE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3"/>
            <a:ext cx="2200275" cy="10287000"/>
            <a:chOff x="0" y="3"/>
            <a:chExt cx="2200275" cy="10287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"/>
              <a:ext cx="2199157" cy="102869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57" y="227519"/>
              <a:ext cx="2181224" cy="103822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38083" y="3"/>
            <a:ext cx="2049916" cy="102869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7150" y="3490345"/>
            <a:ext cx="11429998" cy="49815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165" marR="5080" indent="-1103630">
              <a:lnSpc>
                <a:spcPct val="125000"/>
              </a:lnSpc>
              <a:spcBef>
                <a:spcPts val="100"/>
              </a:spcBef>
            </a:pPr>
            <a:r>
              <a:rPr spc="-45" dirty="0"/>
              <a:t>SITUAȚIA</a:t>
            </a:r>
            <a:r>
              <a:rPr spc="-5" dirty="0"/>
              <a:t> </a:t>
            </a:r>
            <a:r>
              <a:rPr spc="15" dirty="0"/>
              <a:t>NUMĂRULUI</a:t>
            </a:r>
            <a:r>
              <a:rPr spc="-5" dirty="0"/>
              <a:t> </a:t>
            </a:r>
            <a:r>
              <a:rPr spc="40" dirty="0"/>
              <a:t>DE</a:t>
            </a:r>
            <a:r>
              <a:rPr spc="-5" dirty="0"/>
              <a:t> </a:t>
            </a:r>
            <a:r>
              <a:rPr spc="85" dirty="0"/>
              <a:t>PERSOANE </a:t>
            </a:r>
            <a:r>
              <a:rPr spc="-1040" dirty="0"/>
              <a:t> </a:t>
            </a:r>
            <a:r>
              <a:rPr spc="140" dirty="0"/>
              <a:t>N</a:t>
            </a:r>
            <a:r>
              <a:rPr spc="160" dirty="0"/>
              <a:t>O</a:t>
            </a:r>
            <a:r>
              <a:rPr spc="-135" dirty="0"/>
              <a:t>U</a:t>
            </a:r>
            <a:r>
              <a:rPr dirty="0"/>
              <a:t> </a:t>
            </a:r>
            <a:r>
              <a:rPr spc="145" dirty="0"/>
              <a:t>A</a:t>
            </a:r>
            <a:r>
              <a:rPr spc="140" dirty="0"/>
              <a:t>N</a:t>
            </a:r>
            <a:r>
              <a:rPr spc="150" dirty="0"/>
              <a:t>G</a:t>
            </a:r>
            <a:r>
              <a:rPr spc="145" dirty="0"/>
              <a:t>A</a:t>
            </a:r>
            <a:r>
              <a:rPr spc="520" dirty="0"/>
              <a:t>J</a:t>
            </a:r>
            <a:r>
              <a:rPr spc="145" dirty="0"/>
              <a:t>A</a:t>
            </a:r>
            <a:r>
              <a:rPr spc="215" dirty="0"/>
              <a:t>T</a:t>
            </a:r>
            <a:r>
              <a:rPr dirty="0"/>
              <a:t>E </a:t>
            </a:r>
            <a:r>
              <a:rPr spc="-509" dirty="0"/>
              <a:t>Î</a:t>
            </a:r>
            <a:r>
              <a:rPr spc="-40" dirty="0"/>
              <a:t>N</a:t>
            </a:r>
            <a:r>
              <a:rPr dirty="0"/>
              <a:t> </a:t>
            </a:r>
            <a:r>
              <a:rPr spc="-509" dirty="0"/>
              <a:t>I</a:t>
            </a:r>
            <a:r>
              <a:rPr spc="190" dirty="0"/>
              <a:t>MM</a:t>
            </a:r>
            <a:r>
              <a:rPr spc="-310" dirty="0"/>
              <a:t>-</a:t>
            </a:r>
            <a:r>
              <a:rPr spc="45" dirty="0"/>
              <a:t>U</a:t>
            </a:r>
            <a:r>
              <a:rPr spc="-80" dirty="0"/>
              <a:t>R</a:t>
            </a:r>
            <a:r>
              <a:rPr spc="-690" dirty="0"/>
              <a:t>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2200275" cy="10287000"/>
            <a:chOff x="0" y="0"/>
            <a:chExt cx="2200275" cy="10287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199157" cy="10286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57" y="227516"/>
              <a:ext cx="2181224" cy="103822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38083" y="0"/>
            <a:ext cx="2049916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6169" y="3356289"/>
            <a:ext cx="10858499" cy="52482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38083" y="0"/>
            <a:ext cx="2049916" cy="1028699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2200275" cy="10287000"/>
            <a:chOff x="0" y="0"/>
            <a:chExt cx="2200275" cy="102870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199157" cy="10286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57" y="227518"/>
              <a:ext cx="2181224" cy="10382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34106" y="1237922"/>
            <a:ext cx="13220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OBIECTIVELE</a:t>
            </a:r>
            <a:r>
              <a:rPr spc="5" dirty="0"/>
              <a:t> </a:t>
            </a:r>
            <a:r>
              <a:rPr spc="-80" dirty="0"/>
              <a:t>IMM-URILOR</a:t>
            </a:r>
            <a:r>
              <a:rPr spc="10" dirty="0"/>
              <a:t> </a:t>
            </a:r>
            <a:r>
              <a:rPr spc="60" dirty="0"/>
              <a:t>PENTRU</a:t>
            </a:r>
            <a:r>
              <a:rPr spc="10" dirty="0"/>
              <a:t> </a:t>
            </a:r>
            <a:r>
              <a:rPr spc="-70" dirty="0"/>
              <a:t>URMĂTORII</a:t>
            </a:r>
            <a:r>
              <a:rPr spc="10" dirty="0"/>
              <a:t> </a:t>
            </a:r>
            <a:r>
              <a:rPr spc="-150" dirty="0"/>
              <a:t>DOI</a:t>
            </a:r>
            <a:r>
              <a:rPr spc="10" dirty="0"/>
              <a:t> </a:t>
            </a:r>
            <a:r>
              <a:rPr spc="-135" dirty="0"/>
              <a:t>ANI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914" y="2425276"/>
            <a:ext cx="531114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5" dirty="0">
                <a:latin typeface="Tahoma"/>
                <a:cs typeface="Tahoma"/>
              </a:rPr>
              <a:t>2.POLITICA</a:t>
            </a:r>
            <a:r>
              <a:rPr sz="3900" b="1" spc="-60" dirty="0">
                <a:latin typeface="Tahoma"/>
                <a:cs typeface="Tahoma"/>
              </a:rPr>
              <a:t> </a:t>
            </a:r>
            <a:r>
              <a:rPr sz="3900" b="1" spc="85" dirty="0">
                <a:latin typeface="Tahoma"/>
                <a:cs typeface="Tahoma"/>
              </a:rPr>
              <a:t>FISCALĂ</a:t>
            </a:r>
            <a:endParaRPr sz="39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54034" y="713698"/>
            <a:ext cx="981075" cy="532765"/>
          </a:xfrm>
          <a:custGeom>
            <a:avLst/>
            <a:gdLst/>
            <a:ahLst/>
            <a:cxnLst/>
            <a:rect l="l" t="t" r="r" b="b"/>
            <a:pathLst>
              <a:path w="981075" h="532765">
                <a:moveTo>
                  <a:pt x="0" y="532595"/>
                </a:moveTo>
                <a:lnTo>
                  <a:pt x="0" y="394120"/>
                </a:lnTo>
                <a:lnTo>
                  <a:pt x="165110" y="266297"/>
                </a:lnTo>
                <a:lnTo>
                  <a:pt x="0" y="138474"/>
                </a:lnTo>
                <a:lnTo>
                  <a:pt x="0" y="0"/>
                </a:lnTo>
                <a:lnTo>
                  <a:pt x="17891" y="13847"/>
                </a:lnTo>
                <a:lnTo>
                  <a:pt x="6923" y="13847"/>
                </a:lnTo>
                <a:lnTo>
                  <a:pt x="6923" y="134746"/>
                </a:lnTo>
                <a:lnTo>
                  <a:pt x="176295" y="266297"/>
                </a:lnTo>
                <a:lnTo>
                  <a:pt x="6923" y="397316"/>
                </a:lnTo>
                <a:lnTo>
                  <a:pt x="6923" y="518215"/>
                </a:lnTo>
                <a:lnTo>
                  <a:pt x="18579" y="518215"/>
                </a:lnTo>
                <a:lnTo>
                  <a:pt x="0" y="532595"/>
                </a:lnTo>
                <a:close/>
              </a:path>
              <a:path w="981075" h="532765">
                <a:moveTo>
                  <a:pt x="318503" y="532595"/>
                </a:moveTo>
                <a:lnTo>
                  <a:pt x="318503" y="394120"/>
                </a:lnTo>
                <a:lnTo>
                  <a:pt x="483613" y="266297"/>
                </a:lnTo>
                <a:lnTo>
                  <a:pt x="318503" y="138474"/>
                </a:lnTo>
                <a:lnTo>
                  <a:pt x="318503" y="0"/>
                </a:lnTo>
                <a:lnTo>
                  <a:pt x="336394" y="13847"/>
                </a:lnTo>
                <a:lnTo>
                  <a:pt x="325427" y="13847"/>
                </a:lnTo>
                <a:lnTo>
                  <a:pt x="325427" y="134746"/>
                </a:lnTo>
                <a:lnTo>
                  <a:pt x="494798" y="266297"/>
                </a:lnTo>
                <a:lnTo>
                  <a:pt x="325427" y="397316"/>
                </a:lnTo>
                <a:lnTo>
                  <a:pt x="325427" y="518215"/>
                </a:lnTo>
                <a:lnTo>
                  <a:pt x="337082" y="518215"/>
                </a:lnTo>
                <a:lnTo>
                  <a:pt x="318503" y="532595"/>
                </a:lnTo>
                <a:close/>
              </a:path>
              <a:path w="981075" h="532765">
                <a:moveTo>
                  <a:pt x="637006" y="532595"/>
                </a:moveTo>
                <a:lnTo>
                  <a:pt x="637006" y="394120"/>
                </a:lnTo>
                <a:lnTo>
                  <a:pt x="802116" y="266297"/>
                </a:lnTo>
                <a:lnTo>
                  <a:pt x="637006" y="138474"/>
                </a:lnTo>
                <a:lnTo>
                  <a:pt x="637006" y="0"/>
                </a:lnTo>
                <a:lnTo>
                  <a:pt x="654897" y="13847"/>
                </a:lnTo>
                <a:lnTo>
                  <a:pt x="643930" y="13847"/>
                </a:lnTo>
                <a:lnTo>
                  <a:pt x="643930" y="135279"/>
                </a:lnTo>
                <a:lnTo>
                  <a:pt x="813301" y="266297"/>
                </a:lnTo>
                <a:lnTo>
                  <a:pt x="643930" y="397316"/>
                </a:lnTo>
                <a:lnTo>
                  <a:pt x="643930" y="517682"/>
                </a:lnTo>
                <a:lnTo>
                  <a:pt x="656274" y="517682"/>
                </a:lnTo>
                <a:lnTo>
                  <a:pt x="637006" y="532595"/>
                </a:lnTo>
                <a:close/>
              </a:path>
              <a:path w="981075" h="532765">
                <a:moveTo>
                  <a:pt x="18579" y="518215"/>
                </a:moveTo>
                <a:lnTo>
                  <a:pt x="6923" y="518215"/>
                </a:lnTo>
                <a:lnTo>
                  <a:pt x="332883" y="265765"/>
                </a:lnTo>
                <a:lnTo>
                  <a:pt x="6923" y="13847"/>
                </a:lnTo>
                <a:lnTo>
                  <a:pt x="17891" y="13847"/>
                </a:lnTo>
                <a:lnTo>
                  <a:pt x="344068" y="266297"/>
                </a:lnTo>
                <a:lnTo>
                  <a:pt x="18579" y="518215"/>
                </a:lnTo>
                <a:close/>
              </a:path>
              <a:path w="981075" h="532765">
                <a:moveTo>
                  <a:pt x="337082" y="518215"/>
                </a:moveTo>
                <a:lnTo>
                  <a:pt x="325427" y="518215"/>
                </a:lnTo>
                <a:lnTo>
                  <a:pt x="651386" y="265765"/>
                </a:lnTo>
                <a:lnTo>
                  <a:pt x="325427" y="13847"/>
                </a:lnTo>
                <a:lnTo>
                  <a:pt x="336394" y="13847"/>
                </a:lnTo>
                <a:lnTo>
                  <a:pt x="662571" y="266297"/>
                </a:lnTo>
                <a:lnTo>
                  <a:pt x="337082" y="518215"/>
                </a:lnTo>
                <a:close/>
              </a:path>
              <a:path w="981075" h="532765">
                <a:moveTo>
                  <a:pt x="656274" y="517682"/>
                </a:moveTo>
                <a:lnTo>
                  <a:pt x="643930" y="517682"/>
                </a:lnTo>
                <a:lnTo>
                  <a:pt x="969890" y="265765"/>
                </a:lnTo>
                <a:lnTo>
                  <a:pt x="643930" y="13847"/>
                </a:lnTo>
                <a:lnTo>
                  <a:pt x="654897" y="13847"/>
                </a:lnTo>
                <a:lnTo>
                  <a:pt x="981074" y="266297"/>
                </a:lnTo>
                <a:lnTo>
                  <a:pt x="656274" y="517682"/>
                </a:lnTo>
                <a:close/>
              </a:path>
            </a:pathLst>
          </a:custGeom>
          <a:solidFill>
            <a:srgbClr val="BEA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37389" y="359273"/>
            <a:ext cx="84664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240" dirty="0">
                <a:solidFill>
                  <a:srgbClr val="BEA66F"/>
                </a:solidFill>
                <a:latin typeface="Times New Roman"/>
                <a:cs typeface="Times New Roman"/>
              </a:rPr>
              <a:t>RECOMANDĂRI</a:t>
            </a:r>
            <a:r>
              <a:rPr sz="4800" b="0" spc="114" dirty="0">
                <a:solidFill>
                  <a:srgbClr val="BEA66F"/>
                </a:solidFill>
                <a:latin typeface="Times New Roman"/>
                <a:cs typeface="Times New Roman"/>
              </a:rPr>
              <a:t> </a:t>
            </a:r>
            <a:r>
              <a:rPr sz="4800" b="0" spc="355" dirty="0">
                <a:solidFill>
                  <a:srgbClr val="BEA66F"/>
                </a:solidFill>
                <a:latin typeface="Times New Roman"/>
                <a:cs typeface="Times New Roman"/>
              </a:rPr>
              <a:t>SPECIFICE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089" y="713698"/>
            <a:ext cx="277939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10" dirty="0">
                <a:latin typeface="Tahoma"/>
                <a:cs typeface="Tahoma"/>
              </a:rPr>
              <a:t>1.ENERGIE</a:t>
            </a:r>
            <a:endParaRPr sz="39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7689" y="696928"/>
            <a:ext cx="990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30" dirty="0">
                <a:latin typeface="Tahoma"/>
                <a:cs typeface="Tahoma"/>
              </a:rPr>
              <a:t>85</a:t>
            </a:r>
            <a:r>
              <a:rPr sz="4000" spc="-950" dirty="0">
                <a:latin typeface="Tahoma"/>
                <a:cs typeface="Tahoma"/>
              </a:rPr>
              <a:t>%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3945761" y="2191846"/>
            <a:ext cx="12900660" cy="1798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0570" marR="5080" indent="-12700">
              <a:lnSpc>
                <a:spcPct val="155600"/>
              </a:lnSpc>
              <a:spcBef>
                <a:spcPts val="100"/>
              </a:spcBef>
            </a:pPr>
            <a:r>
              <a:rPr spc="180" dirty="0"/>
              <a:t>P</a:t>
            </a:r>
            <a:r>
              <a:rPr spc="-125" dirty="0"/>
              <a:t>r</a:t>
            </a:r>
            <a:r>
              <a:rPr spc="35" dirty="0"/>
              <a:t>i</a:t>
            </a:r>
            <a:r>
              <a:rPr spc="135" dirty="0"/>
              <a:t>n</a:t>
            </a:r>
            <a:r>
              <a:rPr spc="265" dirty="0"/>
              <a:t>c</a:t>
            </a:r>
            <a:r>
              <a:rPr spc="35" dirty="0"/>
              <a:t>i</a:t>
            </a:r>
            <a:r>
              <a:rPr spc="225" dirty="0"/>
              <a:t>p</a:t>
            </a:r>
            <a:r>
              <a:rPr spc="35" dirty="0"/>
              <a:t>i</a:t>
            </a:r>
            <a:r>
              <a:rPr spc="130" dirty="0"/>
              <a:t>u</a:t>
            </a:r>
            <a:r>
              <a:rPr spc="70" dirty="0"/>
              <a:t>l</a:t>
            </a:r>
            <a:r>
              <a:rPr spc="-390" dirty="0"/>
              <a:t> </a:t>
            </a:r>
            <a:r>
              <a:rPr spc="-360" dirty="0"/>
              <a:t>-</a:t>
            </a:r>
            <a:r>
              <a:rPr spc="240" dirty="0"/>
              <a:t>d</a:t>
            </a:r>
            <a:r>
              <a:rPr spc="90" dirty="0"/>
              <a:t>e</a:t>
            </a:r>
            <a:r>
              <a:rPr spc="-390" dirty="0"/>
              <a:t> </a:t>
            </a:r>
            <a:r>
              <a:rPr spc="70" dirty="0"/>
              <a:t>l</a:t>
            </a:r>
            <a:r>
              <a:rPr spc="20" dirty="0"/>
              <a:t>a</a:t>
            </a:r>
            <a:r>
              <a:rPr spc="-390" dirty="0"/>
              <a:t> </a:t>
            </a:r>
            <a:r>
              <a:rPr spc="55" dirty="0"/>
              <a:t>m</a:t>
            </a:r>
            <a:r>
              <a:rPr spc="15" dirty="0"/>
              <a:t>a</a:t>
            </a:r>
            <a:r>
              <a:rPr spc="-125" dirty="0"/>
              <a:t>r</a:t>
            </a:r>
            <a:r>
              <a:rPr spc="90" dirty="0"/>
              <a:t>e</a:t>
            </a:r>
            <a:r>
              <a:rPr spc="-390" dirty="0"/>
              <a:t> </a:t>
            </a:r>
            <a:r>
              <a:rPr spc="70" dirty="0"/>
              <a:t>l</a:t>
            </a:r>
            <a:r>
              <a:rPr spc="20" dirty="0"/>
              <a:t>a</a:t>
            </a:r>
            <a:r>
              <a:rPr spc="-390" dirty="0"/>
              <a:t> </a:t>
            </a:r>
            <a:r>
              <a:rPr spc="55" dirty="0"/>
              <a:t>m</a:t>
            </a:r>
            <a:r>
              <a:rPr spc="35" dirty="0"/>
              <a:t>i</a:t>
            </a:r>
            <a:r>
              <a:rPr spc="265" dirty="0"/>
              <a:t>c</a:t>
            </a:r>
            <a:r>
              <a:rPr spc="-325" dirty="0"/>
              <a:t>-  </a:t>
            </a:r>
            <a:r>
              <a:rPr spc="195" dirty="0"/>
              <a:t>N</a:t>
            </a:r>
            <a:r>
              <a:rPr spc="85" dirty="0"/>
              <a:t>e</a:t>
            </a:r>
            <a:r>
              <a:rPr spc="55" dirty="0"/>
              <a:t>m</a:t>
            </a:r>
            <a:r>
              <a:rPr spc="165" dirty="0"/>
              <a:t>o</a:t>
            </a:r>
            <a:r>
              <a:rPr spc="240" dirty="0"/>
              <a:t>d</a:t>
            </a:r>
            <a:r>
              <a:rPr spc="35" dirty="0"/>
              <a:t>i</a:t>
            </a:r>
            <a:r>
              <a:rPr spc="-114" dirty="0"/>
              <a:t>f</a:t>
            </a:r>
            <a:r>
              <a:rPr spc="35" dirty="0"/>
              <a:t>i</a:t>
            </a:r>
            <a:r>
              <a:rPr spc="265" dirty="0"/>
              <a:t>c</a:t>
            </a:r>
            <a:r>
              <a:rPr spc="15" dirty="0"/>
              <a:t>a</a:t>
            </a:r>
            <a:r>
              <a:rPr spc="-125" dirty="0"/>
              <a:t>r</a:t>
            </a:r>
            <a:r>
              <a:rPr spc="85" dirty="0"/>
              <a:t>e</a:t>
            </a:r>
            <a:r>
              <a:rPr spc="20" dirty="0"/>
              <a:t>a</a:t>
            </a:r>
            <a:r>
              <a:rPr spc="-390" dirty="0"/>
              <a:t> </a:t>
            </a:r>
            <a:r>
              <a:rPr spc="385" dirty="0"/>
              <a:t>C</a:t>
            </a:r>
            <a:r>
              <a:rPr spc="165" dirty="0"/>
              <a:t>o</a:t>
            </a:r>
            <a:r>
              <a:rPr spc="240" dirty="0"/>
              <a:t>d</a:t>
            </a:r>
            <a:r>
              <a:rPr spc="130" dirty="0"/>
              <a:t>u</a:t>
            </a:r>
            <a:r>
              <a:rPr spc="70" dirty="0"/>
              <a:t>l</a:t>
            </a:r>
            <a:r>
              <a:rPr spc="130" dirty="0"/>
              <a:t>u</a:t>
            </a:r>
            <a:r>
              <a:rPr spc="35" dirty="0"/>
              <a:t>i</a:t>
            </a:r>
            <a:r>
              <a:rPr spc="-390" dirty="0"/>
              <a:t> </a:t>
            </a:r>
            <a:r>
              <a:rPr spc="175" dirty="0"/>
              <a:t>F</a:t>
            </a:r>
            <a:r>
              <a:rPr spc="35" dirty="0"/>
              <a:t>i</a:t>
            </a:r>
            <a:r>
              <a:rPr spc="45" dirty="0"/>
              <a:t>s</a:t>
            </a:r>
            <a:r>
              <a:rPr spc="265" dirty="0"/>
              <a:t>c</a:t>
            </a:r>
            <a:r>
              <a:rPr spc="15" dirty="0"/>
              <a:t>a</a:t>
            </a:r>
            <a:r>
              <a:rPr spc="70" dirty="0"/>
              <a:t>l</a:t>
            </a:r>
            <a:r>
              <a:rPr spc="-390" dirty="0"/>
              <a:t> </a:t>
            </a:r>
            <a:r>
              <a:rPr spc="35" dirty="0"/>
              <a:t>î</a:t>
            </a:r>
            <a:r>
              <a:rPr spc="140" dirty="0"/>
              <a:t>n</a:t>
            </a:r>
            <a:r>
              <a:rPr spc="-390" dirty="0"/>
              <a:t> </a:t>
            </a:r>
            <a:r>
              <a:rPr spc="15" dirty="0" err="1"/>
              <a:t>a</a:t>
            </a:r>
            <a:r>
              <a:rPr spc="135" dirty="0" err="1"/>
              <a:t>n</a:t>
            </a:r>
            <a:r>
              <a:rPr spc="130" dirty="0" err="1"/>
              <a:t>u</a:t>
            </a:r>
            <a:r>
              <a:rPr spc="70" dirty="0" err="1"/>
              <a:t>l</a:t>
            </a:r>
            <a:r>
              <a:rPr spc="-390" dirty="0"/>
              <a:t> </a:t>
            </a:r>
            <a:r>
              <a:rPr spc="130" dirty="0"/>
              <a:t>202</a:t>
            </a:r>
            <a:r>
              <a:rPr spc="135" dirty="0"/>
              <a:t>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1041" y="4208538"/>
            <a:ext cx="191262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-20" dirty="0">
                <a:latin typeface="Tahoma"/>
                <a:cs typeface="Tahoma"/>
              </a:rPr>
              <a:t>3.PNRR</a:t>
            </a:r>
            <a:endParaRPr sz="39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041" y="4926994"/>
            <a:ext cx="17244250" cy="1407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5175" marR="5080" indent="-753110">
              <a:lnSpc>
                <a:spcPct val="123400"/>
              </a:lnSpc>
              <a:spcBef>
                <a:spcPts val="100"/>
              </a:spcBef>
            </a:pPr>
            <a:r>
              <a:rPr sz="3900" b="1" spc="140" dirty="0">
                <a:latin typeface="Tahoma"/>
                <a:cs typeface="Tahoma"/>
              </a:rPr>
              <a:t>4</a:t>
            </a:r>
            <a:r>
              <a:rPr sz="3900" b="1" spc="-75" dirty="0">
                <a:latin typeface="Tahoma"/>
                <a:cs typeface="Tahoma"/>
              </a:rPr>
              <a:t>.</a:t>
            </a:r>
            <a:r>
              <a:rPr lang="ro-RO" sz="3900" b="1" spc="90" dirty="0">
                <a:latin typeface="Tahoma"/>
                <a:cs typeface="Tahoma"/>
              </a:rPr>
              <a:t>C</a:t>
            </a:r>
            <a:r>
              <a:rPr lang="it-IT" sz="3900" b="1" spc="-150" dirty="0">
                <a:latin typeface="Tahoma"/>
                <a:cs typeface="Tahoma"/>
              </a:rPr>
              <a:t>NIPMMR sustine cresterea salariului minim la 3000</a:t>
            </a:r>
            <a:r>
              <a:rPr lang="ro-RO" sz="3900" b="1" spc="-150" dirty="0">
                <a:latin typeface="Tahoma"/>
                <a:cs typeface="Tahoma"/>
              </a:rPr>
              <a:t>lei</a:t>
            </a:r>
            <a:r>
              <a:rPr lang="it-IT" sz="3900" b="1" spc="-150" dirty="0">
                <a:latin typeface="Tahoma"/>
                <a:cs typeface="Tahoma"/>
              </a:rPr>
              <a:t> cu urm</a:t>
            </a:r>
            <a:r>
              <a:rPr lang="ro-RO" sz="3900" b="1" spc="-150" dirty="0">
                <a:latin typeface="Tahoma"/>
                <a:cs typeface="Tahoma"/>
              </a:rPr>
              <a:t>ătoarele </a:t>
            </a:r>
            <a:r>
              <a:rPr lang="it-IT" sz="3900" b="1" spc="-150" dirty="0">
                <a:latin typeface="Tahoma"/>
                <a:cs typeface="Tahoma"/>
              </a:rPr>
              <a:t>conditii</a:t>
            </a:r>
            <a:r>
              <a:rPr lang="ro-RO" sz="3900" b="1" spc="-150" dirty="0">
                <a:latin typeface="Tahoma"/>
                <a:cs typeface="Tahoma"/>
              </a:rPr>
              <a:t>: </a:t>
            </a:r>
            <a:endParaRPr sz="39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4556" y="5712276"/>
            <a:ext cx="13317219" cy="1812925"/>
          </a:xfrm>
          <a:prstGeom prst="rect">
            <a:avLst/>
          </a:prstGeom>
        </p:spPr>
        <p:txBody>
          <a:bodyPr vert="horz" wrap="square" lIns="0" tIns="30035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2365"/>
              </a:spcBef>
            </a:pPr>
            <a:r>
              <a:rPr sz="3900" spc="370" dirty="0">
                <a:latin typeface="Tahoma"/>
                <a:cs typeface="Tahoma"/>
              </a:rPr>
              <a:t>M</a:t>
            </a:r>
            <a:r>
              <a:rPr sz="3900" spc="85" dirty="0">
                <a:latin typeface="Tahoma"/>
                <a:cs typeface="Tahoma"/>
              </a:rPr>
              <a:t>e</a:t>
            </a:r>
            <a:r>
              <a:rPr sz="3900" spc="135" dirty="0">
                <a:latin typeface="Tahoma"/>
                <a:cs typeface="Tahoma"/>
              </a:rPr>
              <a:t>n</a:t>
            </a:r>
            <a:r>
              <a:rPr sz="3900" spc="-85" dirty="0">
                <a:latin typeface="Tahoma"/>
                <a:cs typeface="Tahoma"/>
              </a:rPr>
              <a:t>t</a:t>
            </a:r>
            <a:r>
              <a:rPr sz="3900" spc="35" dirty="0">
                <a:latin typeface="Tahoma"/>
                <a:cs typeface="Tahoma"/>
              </a:rPr>
              <a:t>i</a:t>
            </a:r>
            <a:r>
              <a:rPr sz="3900" spc="135" dirty="0">
                <a:latin typeface="Tahoma"/>
                <a:cs typeface="Tahoma"/>
              </a:rPr>
              <a:t>n</a:t>
            </a:r>
            <a:r>
              <a:rPr sz="3900" spc="85" dirty="0">
                <a:latin typeface="Tahoma"/>
                <a:cs typeface="Tahoma"/>
              </a:rPr>
              <a:t>e</a:t>
            </a:r>
            <a:r>
              <a:rPr sz="3900" spc="-120" dirty="0">
                <a:latin typeface="Tahoma"/>
                <a:cs typeface="Tahoma"/>
              </a:rPr>
              <a:t>r</a:t>
            </a:r>
            <a:r>
              <a:rPr sz="3900" spc="85" dirty="0">
                <a:latin typeface="Tahoma"/>
                <a:cs typeface="Tahoma"/>
              </a:rPr>
              <a:t>e</a:t>
            </a:r>
            <a:r>
              <a:rPr sz="3900" spc="20" dirty="0">
                <a:latin typeface="Tahoma"/>
                <a:cs typeface="Tahoma"/>
              </a:rPr>
              <a:t>a</a:t>
            </a:r>
            <a:r>
              <a:rPr sz="3900" spc="-380" dirty="0">
                <a:latin typeface="Tahoma"/>
                <a:cs typeface="Tahoma"/>
              </a:rPr>
              <a:t> </a:t>
            </a:r>
            <a:r>
              <a:rPr sz="3900" spc="60" dirty="0">
                <a:latin typeface="Tahoma"/>
                <a:cs typeface="Tahoma"/>
              </a:rPr>
              <a:t>v</a:t>
            </a:r>
            <a:r>
              <a:rPr sz="3900" spc="20" dirty="0">
                <a:latin typeface="Tahoma"/>
                <a:cs typeface="Tahoma"/>
              </a:rPr>
              <a:t>a</a:t>
            </a:r>
            <a:r>
              <a:rPr sz="3900" spc="70" dirty="0">
                <a:latin typeface="Tahoma"/>
                <a:cs typeface="Tahoma"/>
              </a:rPr>
              <a:t>l</a:t>
            </a:r>
            <a:r>
              <a:rPr sz="3900" spc="165" dirty="0">
                <a:latin typeface="Tahoma"/>
                <a:cs typeface="Tahoma"/>
              </a:rPr>
              <a:t>o</a:t>
            </a:r>
            <a:r>
              <a:rPr sz="3900" spc="-120" dirty="0">
                <a:latin typeface="Tahoma"/>
                <a:cs typeface="Tahoma"/>
              </a:rPr>
              <a:t>r</a:t>
            </a:r>
            <a:r>
              <a:rPr sz="3900" spc="35" dirty="0">
                <a:latin typeface="Tahoma"/>
                <a:cs typeface="Tahoma"/>
              </a:rPr>
              <a:t>ii</a:t>
            </a:r>
            <a:r>
              <a:rPr sz="3900" spc="-380" dirty="0">
                <a:latin typeface="Tahoma"/>
                <a:cs typeface="Tahoma"/>
              </a:rPr>
              <a:t> </a:t>
            </a:r>
            <a:r>
              <a:rPr sz="3900" spc="260" dirty="0">
                <a:latin typeface="Tahoma"/>
                <a:cs typeface="Tahoma"/>
              </a:rPr>
              <a:t>c</a:t>
            </a:r>
            <a:r>
              <a:rPr sz="3900" spc="165" dirty="0">
                <a:latin typeface="Tahoma"/>
                <a:cs typeface="Tahoma"/>
              </a:rPr>
              <a:t>o</a:t>
            </a:r>
            <a:r>
              <a:rPr sz="3900" spc="135" dirty="0">
                <a:latin typeface="Tahoma"/>
                <a:cs typeface="Tahoma"/>
              </a:rPr>
              <a:t>n</a:t>
            </a:r>
            <a:r>
              <a:rPr sz="3900" spc="-105" dirty="0">
                <a:latin typeface="Tahoma"/>
                <a:cs typeface="Tahoma"/>
              </a:rPr>
              <a:t>tr</a:t>
            </a:r>
            <a:r>
              <a:rPr sz="3900" spc="35" dirty="0">
                <a:latin typeface="Tahoma"/>
                <a:cs typeface="Tahoma"/>
              </a:rPr>
              <a:t>i</a:t>
            </a:r>
            <a:r>
              <a:rPr sz="3900" spc="225" dirty="0">
                <a:latin typeface="Tahoma"/>
                <a:cs typeface="Tahoma"/>
              </a:rPr>
              <a:t>b</a:t>
            </a:r>
            <a:r>
              <a:rPr sz="3900" spc="130" dirty="0">
                <a:latin typeface="Tahoma"/>
                <a:cs typeface="Tahoma"/>
              </a:rPr>
              <a:t>u</a:t>
            </a:r>
            <a:r>
              <a:rPr sz="3900" spc="-25" dirty="0">
                <a:latin typeface="Tahoma"/>
                <a:cs typeface="Tahoma"/>
              </a:rPr>
              <a:t>ți</a:t>
            </a:r>
            <a:r>
              <a:rPr sz="3900" spc="35" dirty="0">
                <a:latin typeface="Tahoma"/>
                <a:cs typeface="Tahoma"/>
              </a:rPr>
              <a:t>i</a:t>
            </a:r>
            <a:r>
              <a:rPr sz="3900" spc="70" dirty="0">
                <a:latin typeface="Tahoma"/>
                <a:cs typeface="Tahoma"/>
              </a:rPr>
              <a:t>l</a:t>
            </a:r>
            <a:r>
              <a:rPr sz="3900" spc="165" dirty="0">
                <a:latin typeface="Tahoma"/>
                <a:cs typeface="Tahoma"/>
              </a:rPr>
              <a:t>o</a:t>
            </a:r>
            <a:r>
              <a:rPr sz="3900" spc="-120" dirty="0">
                <a:latin typeface="Tahoma"/>
                <a:cs typeface="Tahoma"/>
              </a:rPr>
              <a:t>r</a:t>
            </a:r>
            <a:r>
              <a:rPr sz="3900" spc="-310" dirty="0">
                <a:latin typeface="Tahoma"/>
                <a:cs typeface="Tahoma"/>
              </a:rPr>
              <a:t>/</a:t>
            </a:r>
            <a:r>
              <a:rPr sz="3900" spc="-30" dirty="0">
                <a:latin typeface="Tahoma"/>
                <a:cs typeface="Tahoma"/>
              </a:rPr>
              <a:t>ta</a:t>
            </a:r>
            <a:r>
              <a:rPr sz="3900" spc="-55" dirty="0">
                <a:latin typeface="Tahoma"/>
                <a:cs typeface="Tahoma"/>
              </a:rPr>
              <a:t>x</a:t>
            </a:r>
            <a:r>
              <a:rPr sz="3900" spc="85" dirty="0">
                <a:latin typeface="Tahoma"/>
                <a:cs typeface="Tahoma"/>
              </a:rPr>
              <a:t>e</a:t>
            </a:r>
            <a:r>
              <a:rPr sz="3900" spc="70" dirty="0">
                <a:latin typeface="Tahoma"/>
                <a:cs typeface="Tahoma"/>
              </a:rPr>
              <a:t>l</a:t>
            </a:r>
            <a:r>
              <a:rPr sz="3900" spc="165" dirty="0">
                <a:latin typeface="Tahoma"/>
                <a:cs typeface="Tahoma"/>
              </a:rPr>
              <a:t>o</a:t>
            </a:r>
            <a:r>
              <a:rPr sz="3900" spc="-120" dirty="0">
                <a:latin typeface="Tahoma"/>
                <a:cs typeface="Tahoma"/>
              </a:rPr>
              <a:t>r</a:t>
            </a:r>
            <a:r>
              <a:rPr sz="3900" spc="-380" dirty="0">
                <a:latin typeface="Tahoma"/>
                <a:cs typeface="Tahoma"/>
              </a:rPr>
              <a:t> </a:t>
            </a:r>
            <a:r>
              <a:rPr sz="3900" spc="70" dirty="0">
                <a:latin typeface="Tahoma"/>
                <a:cs typeface="Tahoma"/>
              </a:rPr>
              <a:t>l</a:t>
            </a:r>
            <a:r>
              <a:rPr sz="3900" spc="20" dirty="0">
                <a:latin typeface="Tahoma"/>
                <a:cs typeface="Tahoma"/>
              </a:rPr>
              <a:t>a</a:t>
            </a:r>
            <a:r>
              <a:rPr sz="3900" spc="-380" dirty="0">
                <a:latin typeface="Tahoma"/>
                <a:cs typeface="Tahoma"/>
              </a:rPr>
              <a:t> </a:t>
            </a:r>
            <a:r>
              <a:rPr sz="3900" spc="135" dirty="0">
                <a:latin typeface="Tahoma"/>
                <a:cs typeface="Tahoma"/>
              </a:rPr>
              <a:t>n</a:t>
            </a:r>
            <a:r>
              <a:rPr sz="3900" spc="35" dirty="0">
                <a:latin typeface="Tahoma"/>
                <a:cs typeface="Tahoma"/>
              </a:rPr>
              <a:t>i</a:t>
            </a:r>
            <a:r>
              <a:rPr sz="3900" spc="60" dirty="0">
                <a:latin typeface="Tahoma"/>
                <a:cs typeface="Tahoma"/>
              </a:rPr>
              <a:t>v</a:t>
            </a:r>
            <a:r>
              <a:rPr sz="3900" spc="85" dirty="0">
                <a:latin typeface="Tahoma"/>
                <a:cs typeface="Tahoma"/>
              </a:rPr>
              <a:t>e</a:t>
            </a:r>
            <a:r>
              <a:rPr sz="3900" spc="70" dirty="0">
                <a:latin typeface="Tahoma"/>
                <a:cs typeface="Tahoma"/>
              </a:rPr>
              <a:t>l</a:t>
            </a:r>
            <a:r>
              <a:rPr sz="3900" spc="130" dirty="0">
                <a:latin typeface="Tahoma"/>
                <a:cs typeface="Tahoma"/>
              </a:rPr>
              <a:t>u</a:t>
            </a:r>
            <a:r>
              <a:rPr sz="3900" spc="70" dirty="0">
                <a:latin typeface="Tahoma"/>
                <a:cs typeface="Tahoma"/>
              </a:rPr>
              <a:t>l</a:t>
            </a:r>
            <a:r>
              <a:rPr sz="3900" spc="-380" dirty="0">
                <a:latin typeface="Tahoma"/>
                <a:cs typeface="Tahoma"/>
              </a:rPr>
              <a:t> </a:t>
            </a:r>
            <a:r>
              <a:rPr sz="3900" spc="240" dirty="0">
                <a:latin typeface="Tahoma"/>
                <a:cs typeface="Tahoma"/>
              </a:rPr>
              <a:t>d</a:t>
            </a:r>
            <a:r>
              <a:rPr sz="3900" spc="35" dirty="0">
                <a:latin typeface="Tahoma"/>
                <a:cs typeface="Tahoma"/>
              </a:rPr>
              <a:t>i</a:t>
            </a:r>
            <a:r>
              <a:rPr sz="3900" spc="135" dirty="0">
                <a:latin typeface="Tahoma"/>
                <a:cs typeface="Tahoma"/>
              </a:rPr>
              <a:t>n</a:t>
            </a:r>
            <a:r>
              <a:rPr sz="3900" spc="-380" dirty="0">
                <a:latin typeface="Tahoma"/>
                <a:cs typeface="Tahoma"/>
              </a:rPr>
              <a:t> </a:t>
            </a:r>
            <a:r>
              <a:rPr sz="3900" spc="225" dirty="0">
                <a:latin typeface="Tahoma"/>
                <a:cs typeface="Tahoma"/>
              </a:rPr>
              <a:t>p</a:t>
            </a:r>
            <a:r>
              <a:rPr sz="3900" spc="-120" dirty="0">
                <a:latin typeface="Tahoma"/>
                <a:cs typeface="Tahoma"/>
              </a:rPr>
              <a:t>r</a:t>
            </a:r>
            <a:r>
              <a:rPr sz="3900" spc="85" dirty="0">
                <a:latin typeface="Tahoma"/>
                <a:cs typeface="Tahoma"/>
              </a:rPr>
              <a:t>e</a:t>
            </a:r>
            <a:r>
              <a:rPr sz="3900" spc="65" dirty="0">
                <a:latin typeface="Tahoma"/>
                <a:cs typeface="Tahoma"/>
              </a:rPr>
              <a:t>z</a:t>
            </a:r>
            <a:r>
              <a:rPr sz="3900" spc="85" dirty="0">
                <a:latin typeface="Tahoma"/>
                <a:cs typeface="Tahoma"/>
              </a:rPr>
              <a:t>e</a:t>
            </a:r>
            <a:r>
              <a:rPr sz="3900" spc="135" dirty="0">
                <a:latin typeface="Tahoma"/>
                <a:cs typeface="Tahoma"/>
              </a:rPr>
              <a:t>n</a:t>
            </a:r>
            <a:r>
              <a:rPr sz="3900" spc="-85" dirty="0">
                <a:latin typeface="Tahoma"/>
                <a:cs typeface="Tahoma"/>
              </a:rPr>
              <a:t>t</a:t>
            </a:r>
            <a:endParaRPr sz="39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325"/>
              </a:spcBef>
            </a:pPr>
            <a:r>
              <a:rPr sz="4000" spc="260" dirty="0">
                <a:latin typeface="Tahoma"/>
                <a:cs typeface="Tahoma"/>
              </a:rPr>
              <a:t>Aplicarea</a:t>
            </a:r>
            <a:r>
              <a:rPr sz="4000" dirty="0">
                <a:latin typeface="Tahoma"/>
                <a:cs typeface="Tahoma"/>
              </a:rPr>
              <a:t> </a:t>
            </a:r>
            <a:r>
              <a:rPr sz="4000" spc="270" dirty="0">
                <a:latin typeface="Tahoma"/>
                <a:cs typeface="Tahoma"/>
              </a:rPr>
              <a:t>din</a:t>
            </a:r>
            <a:r>
              <a:rPr sz="4000" dirty="0">
                <a:latin typeface="Tahoma"/>
                <a:cs typeface="Tahoma"/>
              </a:rPr>
              <a:t> </a:t>
            </a:r>
            <a:r>
              <a:rPr sz="4000" spc="135" dirty="0">
                <a:latin typeface="Tahoma"/>
                <a:cs typeface="Tahoma"/>
              </a:rPr>
              <a:t>1</a:t>
            </a:r>
            <a:r>
              <a:rPr sz="4000" dirty="0">
                <a:latin typeface="Tahoma"/>
                <a:cs typeface="Tahoma"/>
              </a:rPr>
              <a:t> </a:t>
            </a:r>
            <a:r>
              <a:rPr sz="4000" spc="170" dirty="0">
                <a:latin typeface="Tahoma"/>
                <a:cs typeface="Tahoma"/>
              </a:rPr>
              <a:t>mai</a:t>
            </a:r>
            <a:r>
              <a:rPr sz="4000" dirty="0">
                <a:latin typeface="Tahoma"/>
                <a:cs typeface="Tahoma"/>
              </a:rPr>
              <a:t> </a:t>
            </a:r>
            <a:r>
              <a:rPr sz="4000" spc="280" dirty="0">
                <a:latin typeface="Tahoma"/>
                <a:cs typeface="Tahoma"/>
              </a:rPr>
              <a:t>2023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73178" y="1309267"/>
            <a:ext cx="48996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75" dirty="0">
                <a:latin typeface="Tahoma"/>
                <a:cs typeface="Tahoma"/>
              </a:rPr>
              <a:t>F</a:t>
            </a:r>
            <a:r>
              <a:rPr sz="4000" spc="165" dirty="0">
                <a:latin typeface="Tahoma"/>
                <a:cs typeface="Tahoma"/>
              </a:rPr>
              <a:t>o</a:t>
            </a:r>
            <a:r>
              <a:rPr sz="4000" spc="135" dirty="0">
                <a:latin typeface="Tahoma"/>
                <a:cs typeface="Tahoma"/>
              </a:rPr>
              <a:t>n</a:t>
            </a:r>
            <a:r>
              <a:rPr sz="4000" spc="245" dirty="0">
                <a:latin typeface="Tahoma"/>
                <a:cs typeface="Tahoma"/>
              </a:rPr>
              <a:t>d</a:t>
            </a:r>
            <a:r>
              <a:rPr sz="4000" spc="-390" dirty="0">
                <a:latin typeface="Tahoma"/>
                <a:cs typeface="Tahoma"/>
              </a:rPr>
              <a:t> </a:t>
            </a:r>
            <a:r>
              <a:rPr sz="4000" spc="240" dirty="0">
                <a:latin typeface="Tahoma"/>
                <a:cs typeface="Tahoma"/>
              </a:rPr>
              <a:t>d</a:t>
            </a:r>
            <a:r>
              <a:rPr sz="4000" spc="90" dirty="0">
                <a:latin typeface="Tahoma"/>
                <a:cs typeface="Tahoma"/>
              </a:rPr>
              <a:t>e</a:t>
            </a:r>
            <a:r>
              <a:rPr sz="4000" spc="-390" dirty="0">
                <a:latin typeface="Tahoma"/>
                <a:cs typeface="Tahoma"/>
              </a:rPr>
              <a:t> </a:t>
            </a:r>
            <a:r>
              <a:rPr sz="4000" spc="55" dirty="0">
                <a:latin typeface="Tahoma"/>
                <a:cs typeface="Tahoma"/>
              </a:rPr>
              <a:t>m</a:t>
            </a:r>
            <a:r>
              <a:rPr sz="4000" spc="165" dirty="0">
                <a:latin typeface="Tahoma"/>
                <a:cs typeface="Tahoma"/>
              </a:rPr>
              <a:t>o</a:t>
            </a:r>
            <a:r>
              <a:rPr sz="4000" spc="240" dirty="0">
                <a:latin typeface="Tahoma"/>
                <a:cs typeface="Tahoma"/>
              </a:rPr>
              <a:t>d</a:t>
            </a:r>
            <a:r>
              <a:rPr sz="4000" spc="85" dirty="0">
                <a:latin typeface="Tahoma"/>
                <a:cs typeface="Tahoma"/>
              </a:rPr>
              <a:t>e</a:t>
            </a:r>
            <a:r>
              <a:rPr sz="4000" spc="-125" dirty="0">
                <a:latin typeface="Tahoma"/>
                <a:cs typeface="Tahoma"/>
              </a:rPr>
              <a:t>r</a:t>
            </a:r>
            <a:r>
              <a:rPr sz="4000" spc="135" dirty="0">
                <a:latin typeface="Tahoma"/>
                <a:cs typeface="Tahoma"/>
              </a:rPr>
              <a:t>n</a:t>
            </a:r>
            <a:r>
              <a:rPr sz="4000" spc="35" dirty="0">
                <a:latin typeface="Tahoma"/>
                <a:cs typeface="Tahoma"/>
              </a:rPr>
              <a:t>i</a:t>
            </a:r>
            <a:r>
              <a:rPr sz="4000" spc="65" dirty="0">
                <a:latin typeface="Tahoma"/>
                <a:cs typeface="Tahoma"/>
              </a:rPr>
              <a:t>z</a:t>
            </a:r>
            <a:r>
              <a:rPr sz="4000" spc="15" dirty="0">
                <a:latin typeface="Tahoma"/>
                <a:cs typeface="Tahoma"/>
              </a:rPr>
              <a:t>a</a:t>
            </a:r>
            <a:r>
              <a:rPr sz="4000" spc="-125" dirty="0">
                <a:latin typeface="Tahoma"/>
                <a:cs typeface="Tahoma"/>
              </a:rPr>
              <a:t>r</a:t>
            </a:r>
            <a:r>
              <a:rPr sz="4000" spc="90" dirty="0">
                <a:latin typeface="Tahoma"/>
                <a:cs typeface="Tahoma"/>
              </a:rPr>
              <a:t>e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54034" y="1236063"/>
            <a:ext cx="981075" cy="532765"/>
          </a:xfrm>
          <a:custGeom>
            <a:avLst/>
            <a:gdLst/>
            <a:ahLst/>
            <a:cxnLst/>
            <a:rect l="l" t="t" r="r" b="b"/>
            <a:pathLst>
              <a:path w="981075" h="532764">
                <a:moveTo>
                  <a:pt x="0" y="532595"/>
                </a:moveTo>
                <a:lnTo>
                  <a:pt x="0" y="394120"/>
                </a:lnTo>
                <a:lnTo>
                  <a:pt x="165110" y="266297"/>
                </a:lnTo>
                <a:lnTo>
                  <a:pt x="0" y="138474"/>
                </a:lnTo>
                <a:lnTo>
                  <a:pt x="0" y="0"/>
                </a:lnTo>
                <a:lnTo>
                  <a:pt x="17891" y="13847"/>
                </a:lnTo>
                <a:lnTo>
                  <a:pt x="6923" y="13847"/>
                </a:lnTo>
                <a:lnTo>
                  <a:pt x="6923" y="134746"/>
                </a:lnTo>
                <a:lnTo>
                  <a:pt x="176295" y="266297"/>
                </a:lnTo>
                <a:lnTo>
                  <a:pt x="6923" y="397316"/>
                </a:lnTo>
                <a:lnTo>
                  <a:pt x="6923" y="518215"/>
                </a:lnTo>
                <a:lnTo>
                  <a:pt x="18579" y="518215"/>
                </a:lnTo>
                <a:lnTo>
                  <a:pt x="0" y="532595"/>
                </a:lnTo>
                <a:close/>
              </a:path>
              <a:path w="981075" h="532764">
                <a:moveTo>
                  <a:pt x="318503" y="532595"/>
                </a:moveTo>
                <a:lnTo>
                  <a:pt x="318503" y="394120"/>
                </a:lnTo>
                <a:lnTo>
                  <a:pt x="483613" y="266297"/>
                </a:lnTo>
                <a:lnTo>
                  <a:pt x="318503" y="138474"/>
                </a:lnTo>
                <a:lnTo>
                  <a:pt x="318503" y="0"/>
                </a:lnTo>
                <a:lnTo>
                  <a:pt x="336394" y="13847"/>
                </a:lnTo>
                <a:lnTo>
                  <a:pt x="325427" y="13847"/>
                </a:lnTo>
                <a:lnTo>
                  <a:pt x="325427" y="134746"/>
                </a:lnTo>
                <a:lnTo>
                  <a:pt x="494798" y="266297"/>
                </a:lnTo>
                <a:lnTo>
                  <a:pt x="325427" y="397316"/>
                </a:lnTo>
                <a:lnTo>
                  <a:pt x="325427" y="518215"/>
                </a:lnTo>
                <a:lnTo>
                  <a:pt x="337082" y="518215"/>
                </a:lnTo>
                <a:lnTo>
                  <a:pt x="318503" y="532595"/>
                </a:lnTo>
                <a:close/>
              </a:path>
              <a:path w="981075" h="532764">
                <a:moveTo>
                  <a:pt x="637006" y="532595"/>
                </a:moveTo>
                <a:lnTo>
                  <a:pt x="637006" y="394120"/>
                </a:lnTo>
                <a:lnTo>
                  <a:pt x="802116" y="266297"/>
                </a:lnTo>
                <a:lnTo>
                  <a:pt x="637006" y="138474"/>
                </a:lnTo>
                <a:lnTo>
                  <a:pt x="637006" y="0"/>
                </a:lnTo>
                <a:lnTo>
                  <a:pt x="654897" y="13847"/>
                </a:lnTo>
                <a:lnTo>
                  <a:pt x="643930" y="13847"/>
                </a:lnTo>
                <a:lnTo>
                  <a:pt x="643930" y="135279"/>
                </a:lnTo>
                <a:lnTo>
                  <a:pt x="813301" y="266297"/>
                </a:lnTo>
                <a:lnTo>
                  <a:pt x="643930" y="397316"/>
                </a:lnTo>
                <a:lnTo>
                  <a:pt x="643930" y="517682"/>
                </a:lnTo>
                <a:lnTo>
                  <a:pt x="656274" y="517682"/>
                </a:lnTo>
                <a:lnTo>
                  <a:pt x="637006" y="532595"/>
                </a:lnTo>
                <a:close/>
              </a:path>
              <a:path w="981075" h="532764">
                <a:moveTo>
                  <a:pt x="18579" y="518215"/>
                </a:moveTo>
                <a:lnTo>
                  <a:pt x="6923" y="518215"/>
                </a:lnTo>
                <a:lnTo>
                  <a:pt x="332883" y="265765"/>
                </a:lnTo>
                <a:lnTo>
                  <a:pt x="6923" y="13847"/>
                </a:lnTo>
                <a:lnTo>
                  <a:pt x="17891" y="13847"/>
                </a:lnTo>
                <a:lnTo>
                  <a:pt x="344068" y="266297"/>
                </a:lnTo>
                <a:lnTo>
                  <a:pt x="18579" y="518215"/>
                </a:lnTo>
                <a:close/>
              </a:path>
              <a:path w="981075" h="532764">
                <a:moveTo>
                  <a:pt x="337082" y="518215"/>
                </a:moveTo>
                <a:lnTo>
                  <a:pt x="325427" y="518215"/>
                </a:lnTo>
                <a:lnTo>
                  <a:pt x="651386" y="265765"/>
                </a:lnTo>
                <a:lnTo>
                  <a:pt x="325427" y="13847"/>
                </a:lnTo>
                <a:lnTo>
                  <a:pt x="336394" y="13847"/>
                </a:lnTo>
                <a:lnTo>
                  <a:pt x="662571" y="266297"/>
                </a:lnTo>
                <a:lnTo>
                  <a:pt x="337082" y="518215"/>
                </a:lnTo>
                <a:close/>
              </a:path>
              <a:path w="981075" h="532764">
                <a:moveTo>
                  <a:pt x="656274" y="517682"/>
                </a:moveTo>
                <a:lnTo>
                  <a:pt x="643930" y="517682"/>
                </a:lnTo>
                <a:lnTo>
                  <a:pt x="969890" y="265765"/>
                </a:lnTo>
                <a:lnTo>
                  <a:pt x="643930" y="13847"/>
                </a:lnTo>
                <a:lnTo>
                  <a:pt x="654897" y="13847"/>
                </a:lnTo>
                <a:lnTo>
                  <a:pt x="981074" y="266297"/>
                </a:lnTo>
                <a:lnTo>
                  <a:pt x="656274" y="517682"/>
                </a:lnTo>
                <a:close/>
              </a:path>
            </a:pathLst>
          </a:custGeom>
          <a:solidFill>
            <a:srgbClr val="BEA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74304" y="4204006"/>
            <a:ext cx="981075" cy="532765"/>
          </a:xfrm>
          <a:custGeom>
            <a:avLst/>
            <a:gdLst/>
            <a:ahLst/>
            <a:cxnLst/>
            <a:rect l="l" t="t" r="r" b="b"/>
            <a:pathLst>
              <a:path w="981075" h="532764">
                <a:moveTo>
                  <a:pt x="0" y="532595"/>
                </a:moveTo>
                <a:lnTo>
                  <a:pt x="0" y="394120"/>
                </a:lnTo>
                <a:lnTo>
                  <a:pt x="165110" y="266297"/>
                </a:lnTo>
                <a:lnTo>
                  <a:pt x="0" y="138474"/>
                </a:lnTo>
                <a:lnTo>
                  <a:pt x="0" y="0"/>
                </a:lnTo>
                <a:lnTo>
                  <a:pt x="17891" y="13847"/>
                </a:lnTo>
                <a:lnTo>
                  <a:pt x="6923" y="13847"/>
                </a:lnTo>
                <a:lnTo>
                  <a:pt x="6923" y="134746"/>
                </a:lnTo>
                <a:lnTo>
                  <a:pt x="176295" y="266297"/>
                </a:lnTo>
                <a:lnTo>
                  <a:pt x="6923" y="397316"/>
                </a:lnTo>
                <a:lnTo>
                  <a:pt x="6923" y="518215"/>
                </a:lnTo>
                <a:lnTo>
                  <a:pt x="18579" y="518215"/>
                </a:lnTo>
                <a:lnTo>
                  <a:pt x="0" y="532595"/>
                </a:lnTo>
                <a:close/>
              </a:path>
              <a:path w="981075" h="532764">
                <a:moveTo>
                  <a:pt x="318503" y="532595"/>
                </a:moveTo>
                <a:lnTo>
                  <a:pt x="318503" y="394120"/>
                </a:lnTo>
                <a:lnTo>
                  <a:pt x="483613" y="266297"/>
                </a:lnTo>
                <a:lnTo>
                  <a:pt x="318503" y="138474"/>
                </a:lnTo>
                <a:lnTo>
                  <a:pt x="318503" y="0"/>
                </a:lnTo>
                <a:lnTo>
                  <a:pt x="336394" y="13847"/>
                </a:lnTo>
                <a:lnTo>
                  <a:pt x="325427" y="13847"/>
                </a:lnTo>
                <a:lnTo>
                  <a:pt x="325427" y="134746"/>
                </a:lnTo>
                <a:lnTo>
                  <a:pt x="494798" y="266297"/>
                </a:lnTo>
                <a:lnTo>
                  <a:pt x="325427" y="397316"/>
                </a:lnTo>
                <a:lnTo>
                  <a:pt x="325427" y="518215"/>
                </a:lnTo>
                <a:lnTo>
                  <a:pt x="337082" y="518215"/>
                </a:lnTo>
                <a:lnTo>
                  <a:pt x="318503" y="532595"/>
                </a:lnTo>
                <a:close/>
              </a:path>
              <a:path w="981075" h="532764">
                <a:moveTo>
                  <a:pt x="637006" y="532595"/>
                </a:moveTo>
                <a:lnTo>
                  <a:pt x="637006" y="394120"/>
                </a:lnTo>
                <a:lnTo>
                  <a:pt x="802116" y="266297"/>
                </a:lnTo>
                <a:lnTo>
                  <a:pt x="637006" y="138474"/>
                </a:lnTo>
                <a:lnTo>
                  <a:pt x="637006" y="0"/>
                </a:lnTo>
                <a:lnTo>
                  <a:pt x="654897" y="13847"/>
                </a:lnTo>
                <a:lnTo>
                  <a:pt x="643930" y="13847"/>
                </a:lnTo>
                <a:lnTo>
                  <a:pt x="643930" y="135279"/>
                </a:lnTo>
                <a:lnTo>
                  <a:pt x="813301" y="266297"/>
                </a:lnTo>
                <a:lnTo>
                  <a:pt x="643930" y="397316"/>
                </a:lnTo>
                <a:lnTo>
                  <a:pt x="643930" y="517682"/>
                </a:lnTo>
                <a:lnTo>
                  <a:pt x="656274" y="517682"/>
                </a:lnTo>
                <a:lnTo>
                  <a:pt x="637006" y="532595"/>
                </a:lnTo>
                <a:close/>
              </a:path>
              <a:path w="981075" h="532764">
                <a:moveTo>
                  <a:pt x="18579" y="518215"/>
                </a:moveTo>
                <a:lnTo>
                  <a:pt x="6923" y="518215"/>
                </a:lnTo>
                <a:lnTo>
                  <a:pt x="332883" y="265765"/>
                </a:lnTo>
                <a:lnTo>
                  <a:pt x="6923" y="13847"/>
                </a:lnTo>
                <a:lnTo>
                  <a:pt x="17891" y="13847"/>
                </a:lnTo>
                <a:lnTo>
                  <a:pt x="344068" y="266297"/>
                </a:lnTo>
                <a:lnTo>
                  <a:pt x="18579" y="518215"/>
                </a:lnTo>
                <a:close/>
              </a:path>
              <a:path w="981075" h="532764">
                <a:moveTo>
                  <a:pt x="337082" y="518215"/>
                </a:moveTo>
                <a:lnTo>
                  <a:pt x="325427" y="518215"/>
                </a:lnTo>
                <a:lnTo>
                  <a:pt x="651386" y="265765"/>
                </a:lnTo>
                <a:lnTo>
                  <a:pt x="325427" y="13847"/>
                </a:lnTo>
                <a:lnTo>
                  <a:pt x="336394" y="13847"/>
                </a:lnTo>
                <a:lnTo>
                  <a:pt x="662571" y="266297"/>
                </a:lnTo>
                <a:lnTo>
                  <a:pt x="337082" y="518215"/>
                </a:lnTo>
                <a:close/>
              </a:path>
              <a:path w="981075" h="532764">
                <a:moveTo>
                  <a:pt x="656274" y="517682"/>
                </a:moveTo>
                <a:lnTo>
                  <a:pt x="643930" y="517682"/>
                </a:lnTo>
                <a:lnTo>
                  <a:pt x="969890" y="265765"/>
                </a:lnTo>
                <a:lnTo>
                  <a:pt x="643930" y="13847"/>
                </a:lnTo>
                <a:lnTo>
                  <a:pt x="654897" y="13847"/>
                </a:lnTo>
                <a:lnTo>
                  <a:pt x="981074" y="266297"/>
                </a:lnTo>
                <a:lnTo>
                  <a:pt x="656274" y="517682"/>
                </a:lnTo>
                <a:close/>
              </a:path>
            </a:pathLst>
          </a:custGeom>
          <a:solidFill>
            <a:srgbClr val="BEA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32408" y="2430804"/>
            <a:ext cx="981075" cy="532765"/>
          </a:xfrm>
          <a:custGeom>
            <a:avLst/>
            <a:gdLst/>
            <a:ahLst/>
            <a:cxnLst/>
            <a:rect l="l" t="t" r="r" b="b"/>
            <a:pathLst>
              <a:path w="981075" h="532764">
                <a:moveTo>
                  <a:pt x="0" y="532595"/>
                </a:moveTo>
                <a:lnTo>
                  <a:pt x="0" y="394120"/>
                </a:lnTo>
                <a:lnTo>
                  <a:pt x="165110" y="266297"/>
                </a:lnTo>
                <a:lnTo>
                  <a:pt x="0" y="138474"/>
                </a:lnTo>
                <a:lnTo>
                  <a:pt x="0" y="0"/>
                </a:lnTo>
                <a:lnTo>
                  <a:pt x="17891" y="13847"/>
                </a:lnTo>
                <a:lnTo>
                  <a:pt x="6923" y="13847"/>
                </a:lnTo>
                <a:lnTo>
                  <a:pt x="6923" y="134746"/>
                </a:lnTo>
                <a:lnTo>
                  <a:pt x="176295" y="266297"/>
                </a:lnTo>
                <a:lnTo>
                  <a:pt x="6923" y="397316"/>
                </a:lnTo>
                <a:lnTo>
                  <a:pt x="6923" y="518215"/>
                </a:lnTo>
                <a:lnTo>
                  <a:pt x="18579" y="518215"/>
                </a:lnTo>
                <a:lnTo>
                  <a:pt x="0" y="532595"/>
                </a:lnTo>
                <a:close/>
              </a:path>
              <a:path w="981075" h="532764">
                <a:moveTo>
                  <a:pt x="318503" y="532595"/>
                </a:moveTo>
                <a:lnTo>
                  <a:pt x="318503" y="394120"/>
                </a:lnTo>
                <a:lnTo>
                  <a:pt x="483613" y="266297"/>
                </a:lnTo>
                <a:lnTo>
                  <a:pt x="318503" y="138474"/>
                </a:lnTo>
                <a:lnTo>
                  <a:pt x="318503" y="0"/>
                </a:lnTo>
                <a:lnTo>
                  <a:pt x="336394" y="13847"/>
                </a:lnTo>
                <a:lnTo>
                  <a:pt x="325427" y="13847"/>
                </a:lnTo>
                <a:lnTo>
                  <a:pt x="325427" y="134746"/>
                </a:lnTo>
                <a:lnTo>
                  <a:pt x="494798" y="266297"/>
                </a:lnTo>
                <a:lnTo>
                  <a:pt x="325427" y="397316"/>
                </a:lnTo>
                <a:lnTo>
                  <a:pt x="325427" y="518215"/>
                </a:lnTo>
                <a:lnTo>
                  <a:pt x="337082" y="518215"/>
                </a:lnTo>
                <a:lnTo>
                  <a:pt x="318503" y="532595"/>
                </a:lnTo>
                <a:close/>
              </a:path>
              <a:path w="981075" h="532764">
                <a:moveTo>
                  <a:pt x="637006" y="532595"/>
                </a:moveTo>
                <a:lnTo>
                  <a:pt x="637006" y="394120"/>
                </a:lnTo>
                <a:lnTo>
                  <a:pt x="802116" y="266297"/>
                </a:lnTo>
                <a:lnTo>
                  <a:pt x="637006" y="138474"/>
                </a:lnTo>
                <a:lnTo>
                  <a:pt x="637006" y="0"/>
                </a:lnTo>
                <a:lnTo>
                  <a:pt x="654897" y="13847"/>
                </a:lnTo>
                <a:lnTo>
                  <a:pt x="643930" y="13847"/>
                </a:lnTo>
                <a:lnTo>
                  <a:pt x="643930" y="135279"/>
                </a:lnTo>
                <a:lnTo>
                  <a:pt x="813301" y="266297"/>
                </a:lnTo>
                <a:lnTo>
                  <a:pt x="643930" y="397316"/>
                </a:lnTo>
                <a:lnTo>
                  <a:pt x="643930" y="517682"/>
                </a:lnTo>
                <a:lnTo>
                  <a:pt x="656274" y="517682"/>
                </a:lnTo>
                <a:lnTo>
                  <a:pt x="637006" y="532595"/>
                </a:lnTo>
                <a:close/>
              </a:path>
              <a:path w="981075" h="532764">
                <a:moveTo>
                  <a:pt x="18579" y="518215"/>
                </a:moveTo>
                <a:lnTo>
                  <a:pt x="6923" y="518215"/>
                </a:lnTo>
                <a:lnTo>
                  <a:pt x="332883" y="265765"/>
                </a:lnTo>
                <a:lnTo>
                  <a:pt x="6923" y="13847"/>
                </a:lnTo>
                <a:lnTo>
                  <a:pt x="17891" y="13847"/>
                </a:lnTo>
                <a:lnTo>
                  <a:pt x="344068" y="266297"/>
                </a:lnTo>
                <a:lnTo>
                  <a:pt x="18579" y="518215"/>
                </a:lnTo>
                <a:close/>
              </a:path>
              <a:path w="981075" h="532764">
                <a:moveTo>
                  <a:pt x="337082" y="518215"/>
                </a:moveTo>
                <a:lnTo>
                  <a:pt x="325427" y="518215"/>
                </a:lnTo>
                <a:lnTo>
                  <a:pt x="651386" y="265765"/>
                </a:lnTo>
                <a:lnTo>
                  <a:pt x="325427" y="13847"/>
                </a:lnTo>
                <a:lnTo>
                  <a:pt x="336394" y="13847"/>
                </a:lnTo>
                <a:lnTo>
                  <a:pt x="662571" y="266297"/>
                </a:lnTo>
                <a:lnTo>
                  <a:pt x="337082" y="518215"/>
                </a:lnTo>
                <a:close/>
              </a:path>
              <a:path w="981075" h="532764">
                <a:moveTo>
                  <a:pt x="656274" y="517682"/>
                </a:moveTo>
                <a:lnTo>
                  <a:pt x="643930" y="517682"/>
                </a:lnTo>
                <a:lnTo>
                  <a:pt x="969890" y="265765"/>
                </a:lnTo>
                <a:lnTo>
                  <a:pt x="643930" y="13847"/>
                </a:lnTo>
                <a:lnTo>
                  <a:pt x="654897" y="13847"/>
                </a:lnTo>
                <a:lnTo>
                  <a:pt x="981074" y="266297"/>
                </a:lnTo>
                <a:lnTo>
                  <a:pt x="656274" y="517682"/>
                </a:lnTo>
                <a:close/>
              </a:path>
            </a:pathLst>
          </a:custGeom>
          <a:solidFill>
            <a:srgbClr val="BEA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32407" y="3327220"/>
            <a:ext cx="981075" cy="532765"/>
          </a:xfrm>
          <a:custGeom>
            <a:avLst/>
            <a:gdLst/>
            <a:ahLst/>
            <a:cxnLst/>
            <a:rect l="l" t="t" r="r" b="b"/>
            <a:pathLst>
              <a:path w="981075" h="532764">
                <a:moveTo>
                  <a:pt x="0" y="532595"/>
                </a:moveTo>
                <a:lnTo>
                  <a:pt x="0" y="394120"/>
                </a:lnTo>
                <a:lnTo>
                  <a:pt x="165110" y="266297"/>
                </a:lnTo>
                <a:lnTo>
                  <a:pt x="0" y="138474"/>
                </a:lnTo>
                <a:lnTo>
                  <a:pt x="0" y="0"/>
                </a:lnTo>
                <a:lnTo>
                  <a:pt x="17891" y="13847"/>
                </a:lnTo>
                <a:lnTo>
                  <a:pt x="6923" y="13847"/>
                </a:lnTo>
                <a:lnTo>
                  <a:pt x="6923" y="134746"/>
                </a:lnTo>
                <a:lnTo>
                  <a:pt x="176295" y="266297"/>
                </a:lnTo>
                <a:lnTo>
                  <a:pt x="6923" y="397316"/>
                </a:lnTo>
                <a:lnTo>
                  <a:pt x="6923" y="518215"/>
                </a:lnTo>
                <a:lnTo>
                  <a:pt x="18579" y="518215"/>
                </a:lnTo>
                <a:lnTo>
                  <a:pt x="0" y="532595"/>
                </a:lnTo>
                <a:close/>
              </a:path>
              <a:path w="981075" h="532764">
                <a:moveTo>
                  <a:pt x="318503" y="532595"/>
                </a:moveTo>
                <a:lnTo>
                  <a:pt x="318503" y="394120"/>
                </a:lnTo>
                <a:lnTo>
                  <a:pt x="483613" y="266297"/>
                </a:lnTo>
                <a:lnTo>
                  <a:pt x="318503" y="138474"/>
                </a:lnTo>
                <a:lnTo>
                  <a:pt x="318503" y="0"/>
                </a:lnTo>
                <a:lnTo>
                  <a:pt x="336394" y="13847"/>
                </a:lnTo>
                <a:lnTo>
                  <a:pt x="325427" y="13847"/>
                </a:lnTo>
                <a:lnTo>
                  <a:pt x="325427" y="134746"/>
                </a:lnTo>
                <a:lnTo>
                  <a:pt x="494798" y="266297"/>
                </a:lnTo>
                <a:lnTo>
                  <a:pt x="325427" y="397316"/>
                </a:lnTo>
                <a:lnTo>
                  <a:pt x="325427" y="518215"/>
                </a:lnTo>
                <a:lnTo>
                  <a:pt x="337082" y="518215"/>
                </a:lnTo>
                <a:lnTo>
                  <a:pt x="318503" y="532595"/>
                </a:lnTo>
                <a:close/>
              </a:path>
              <a:path w="981075" h="532764">
                <a:moveTo>
                  <a:pt x="637006" y="532595"/>
                </a:moveTo>
                <a:lnTo>
                  <a:pt x="637006" y="394120"/>
                </a:lnTo>
                <a:lnTo>
                  <a:pt x="802116" y="266297"/>
                </a:lnTo>
                <a:lnTo>
                  <a:pt x="637006" y="138474"/>
                </a:lnTo>
                <a:lnTo>
                  <a:pt x="637006" y="0"/>
                </a:lnTo>
                <a:lnTo>
                  <a:pt x="654897" y="13847"/>
                </a:lnTo>
                <a:lnTo>
                  <a:pt x="643930" y="13847"/>
                </a:lnTo>
                <a:lnTo>
                  <a:pt x="643930" y="135279"/>
                </a:lnTo>
                <a:lnTo>
                  <a:pt x="813301" y="266297"/>
                </a:lnTo>
                <a:lnTo>
                  <a:pt x="643930" y="397316"/>
                </a:lnTo>
                <a:lnTo>
                  <a:pt x="643930" y="517682"/>
                </a:lnTo>
                <a:lnTo>
                  <a:pt x="656274" y="517682"/>
                </a:lnTo>
                <a:lnTo>
                  <a:pt x="637006" y="532595"/>
                </a:lnTo>
                <a:close/>
              </a:path>
              <a:path w="981075" h="532764">
                <a:moveTo>
                  <a:pt x="18579" y="518215"/>
                </a:moveTo>
                <a:lnTo>
                  <a:pt x="6923" y="518215"/>
                </a:lnTo>
                <a:lnTo>
                  <a:pt x="332883" y="265765"/>
                </a:lnTo>
                <a:lnTo>
                  <a:pt x="6923" y="13847"/>
                </a:lnTo>
                <a:lnTo>
                  <a:pt x="17891" y="13847"/>
                </a:lnTo>
                <a:lnTo>
                  <a:pt x="344068" y="266297"/>
                </a:lnTo>
                <a:lnTo>
                  <a:pt x="18579" y="518215"/>
                </a:lnTo>
                <a:close/>
              </a:path>
              <a:path w="981075" h="532764">
                <a:moveTo>
                  <a:pt x="337082" y="518215"/>
                </a:moveTo>
                <a:lnTo>
                  <a:pt x="325427" y="518215"/>
                </a:lnTo>
                <a:lnTo>
                  <a:pt x="651386" y="265765"/>
                </a:lnTo>
                <a:lnTo>
                  <a:pt x="325427" y="13847"/>
                </a:lnTo>
                <a:lnTo>
                  <a:pt x="336394" y="13847"/>
                </a:lnTo>
                <a:lnTo>
                  <a:pt x="662571" y="266297"/>
                </a:lnTo>
                <a:lnTo>
                  <a:pt x="337082" y="518215"/>
                </a:lnTo>
                <a:close/>
              </a:path>
              <a:path w="981075" h="532764">
                <a:moveTo>
                  <a:pt x="656274" y="517682"/>
                </a:moveTo>
                <a:lnTo>
                  <a:pt x="643930" y="517682"/>
                </a:lnTo>
                <a:lnTo>
                  <a:pt x="969890" y="265765"/>
                </a:lnTo>
                <a:lnTo>
                  <a:pt x="643930" y="13847"/>
                </a:lnTo>
                <a:lnTo>
                  <a:pt x="654897" y="13847"/>
                </a:lnTo>
                <a:lnTo>
                  <a:pt x="981074" y="266297"/>
                </a:lnTo>
                <a:lnTo>
                  <a:pt x="656274" y="517682"/>
                </a:lnTo>
                <a:close/>
              </a:path>
            </a:pathLst>
          </a:custGeom>
          <a:solidFill>
            <a:srgbClr val="BEA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61388" y="6071545"/>
            <a:ext cx="981075" cy="532765"/>
          </a:xfrm>
          <a:custGeom>
            <a:avLst/>
            <a:gdLst/>
            <a:ahLst/>
            <a:cxnLst/>
            <a:rect l="l" t="t" r="r" b="b"/>
            <a:pathLst>
              <a:path w="981075" h="532764">
                <a:moveTo>
                  <a:pt x="0" y="532595"/>
                </a:moveTo>
                <a:lnTo>
                  <a:pt x="0" y="394120"/>
                </a:lnTo>
                <a:lnTo>
                  <a:pt x="165110" y="266297"/>
                </a:lnTo>
                <a:lnTo>
                  <a:pt x="0" y="138474"/>
                </a:lnTo>
                <a:lnTo>
                  <a:pt x="0" y="0"/>
                </a:lnTo>
                <a:lnTo>
                  <a:pt x="17891" y="13847"/>
                </a:lnTo>
                <a:lnTo>
                  <a:pt x="6923" y="13847"/>
                </a:lnTo>
                <a:lnTo>
                  <a:pt x="6923" y="134746"/>
                </a:lnTo>
                <a:lnTo>
                  <a:pt x="176295" y="266297"/>
                </a:lnTo>
                <a:lnTo>
                  <a:pt x="6923" y="397316"/>
                </a:lnTo>
                <a:lnTo>
                  <a:pt x="6923" y="518215"/>
                </a:lnTo>
                <a:lnTo>
                  <a:pt x="18579" y="518215"/>
                </a:lnTo>
                <a:lnTo>
                  <a:pt x="0" y="532595"/>
                </a:lnTo>
                <a:close/>
              </a:path>
              <a:path w="981075" h="532764">
                <a:moveTo>
                  <a:pt x="318503" y="532595"/>
                </a:moveTo>
                <a:lnTo>
                  <a:pt x="318503" y="394120"/>
                </a:lnTo>
                <a:lnTo>
                  <a:pt x="483613" y="266297"/>
                </a:lnTo>
                <a:lnTo>
                  <a:pt x="318503" y="138474"/>
                </a:lnTo>
                <a:lnTo>
                  <a:pt x="318503" y="0"/>
                </a:lnTo>
                <a:lnTo>
                  <a:pt x="336394" y="13847"/>
                </a:lnTo>
                <a:lnTo>
                  <a:pt x="325427" y="13847"/>
                </a:lnTo>
                <a:lnTo>
                  <a:pt x="325427" y="134746"/>
                </a:lnTo>
                <a:lnTo>
                  <a:pt x="494798" y="266297"/>
                </a:lnTo>
                <a:lnTo>
                  <a:pt x="325427" y="397316"/>
                </a:lnTo>
                <a:lnTo>
                  <a:pt x="325427" y="518215"/>
                </a:lnTo>
                <a:lnTo>
                  <a:pt x="337082" y="518215"/>
                </a:lnTo>
                <a:lnTo>
                  <a:pt x="318503" y="532595"/>
                </a:lnTo>
                <a:close/>
              </a:path>
              <a:path w="981075" h="532764">
                <a:moveTo>
                  <a:pt x="637006" y="532595"/>
                </a:moveTo>
                <a:lnTo>
                  <a:pt x="637006" y="394120"/>
                </a:lnTo>
                <a:lnTo>
                  <a:pt x="802116" y="266297"/>
                </a:lnTo>
                <a:lnTo>
                  <a:pt x="637006" y="138474"/>
                </a:lnTo>
                <a:lnTo>
                  <a:pt x="637006" y="0"/>
                </a:lnTo>
                <a:lnTo>
                  <a:pt x="654897" y="13847"/>
                </a:lnTo>
                <a:lnTo>
                  <a:pt x="643930" y="13847"/>
                </a:lnTo>
                <a:lnTo>
                  <a:pt x="643930" y="135279"/>
                </a:lnTo>
                <a:lnTo>
                  <a:pt x="813301" y="266297"/>
                </a:lnTo>
                <a:lnTo>
                  <a:pt x="643930" y="397316"/>
                </a:lnTo>
                <a:lnTo>
                  <a:pt x="643930" y="517682"/>
                </a:lnTo>
                <a:lnTo>
                  <a:pt x="656274" y="517682"/>
                </a:lnTo>
                <a:lnTo>
                  <a:pt x="637006" y="532595"/>
                </a:lnTo>
                <a:close/>
              </a:path>
              <a:path w="981075" h="532764">
                <a:moveTo>
                  <a:pt x="18579" y="518215"/>
                </a:moveTo>
                <a:lnTo>
                  <a:pt x="6923" y="518215"/>
                </a:lnTo>
                <a:lnTo>
                  <a:pt x="332883" y="265765"/>
                </a:lnTo>
                <a:lnTo>
                  <a:pt x="6923" y="13847"/>
                </a:lnTo>
                <a:lnTo>
                  <a:pt x="17891" y="13847"/>
                </a:lnTo>
                <a:lnTo>
                  <a:pt x="344068" y="266297"/>
                </a:lnTo>
                <a:lnTo>
                  <a:pt x="18579" y="518215"/>
                </a:lnTo>
                <a:close/>
              </a:path>
              <a:path w="981075" h="532764">
                <a:moveTo>
                  <a:pt x="337082" y="518215"/>
                </a:moveTo>
                <a:lnTo>
                  <a:pt x="325427" y="518215"/>
                </a:lnTo>
                <a:lnTo>
                  <a:pt x="651386" y="265765"/>
                </a:lnTo>
                <a:lnTo>
                  <a:pt x="325427" y="13847"/>
                </a:lnTo>
                <a:lnTo>
                  <a:pt x="336394" y="13847"/>
                </a:lnTo>
                <a:lnTo>
                  <a:pt x="662571" y="266297"/>
                </a:lnTo>
                <a:lnTo>
                  <a:pt x="337082" y="518215"/>
                </a:lnTo>
                <a:close/>
              </a:path>
              <a:path w="981075" h="532764">
                <a:moveTo>
                  <a:pt x="656274" y="517682"/>
                </a:moveTo>
                <a:lnTo>
                  <a:pt x="643930" y="517682"/>
                </a:lnTo>
                <a:lnTo>
                  <a:pt x="969890" y="265765"/>
                </a:lnTo>
                <a:lnTo>
                  <a:pt x="643930" y="13847"/>
                </a:lnTo>
                <a:lnTo>
                  <a:pt x="654897" y="13847"/>
                </a:lnTo>
                <a:lnTo>
                  <a:pt x="981074" y="266297"/>
                </a:lnTo>
                <a:lnTo>
                  <a:pt x="656274" y="517682"/>
                </a:lnTo>
                <a:close/>
              </a:path>
            </a:pathLst>
          </a:custGeom>
          <a:solidFill>
            <a:srgbClr val="BEA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0144" y="6914026"/>
            <a:ext cx="981075" cy="532765"/>
          </a:xfrm>
          <a:custGeom>
            <a:avLst/>
            <a:gdLst/>
            <a:ahLst/>
            <a:cxnLst/>
            <a:rect l="l" t="t" r="r" b="b"/>
            <a:pathLst>
              <a:path w="981075" h="532765">
                <a:moveTo>
                  <a:pt x="0" y="532595"/>
                </a:moveTo>
                <a:lnTo>
                  <a:pt x="0" y="394120"/>
                </a:lnTo>
                <a:lnTo>
                  <a:pt x="165110" y="266297"/>
                </a:lnTo>
                <a:lnTo>
                  <a:pt x="0" y="138474"/>
                </a:lnTo>
                <a:lnTo>
                  <a:pt x="0" y="0"/>
                </a:lnTo>
                <a:lnTo>
                  <a:pt x="17891" y="13847"/>
                </a:lnTo>
                <a:lnTo>
                  <a:pt x="6923" y="13847"/>
                </a:lnTo>
                <a:lnTo>
                  <a:pt x="6923" y="134746"/>
                </a:lnTo>
                <a:lnTo>
                  <a:pt x="176295" y="266297"/>
                </a:lnTo>
                <a:lnTo>
                  <a:pt x="6923" y="397316"/>
                </a:lnTo>
                <a:lnTo>
                  <a:pt x="6923" y="518215"/>
                </a:lnTo>
                <a:lnTo>
                  <a:pt x="18579" y="518215"/>
                </a:lnTo>
                <a:lnTo>
                  <a:pt x="0" y="532595"/>
                </a:lnTo>
                <a:close/>
              </a:path>
              <a:path w="981075" h="532765">
                <a:moveTo>
                  <a:pt x="318503" y="532595"/>
                </a:moveTo>
                <a:lnTo>
                  <a:pt x="318503" y="394120"/>
                </a:lnTo>
                <a:lnTo>
                  <a:pt x="483613" y="266297"/>
                </a:lnTo>
                <a:lnTo>
                  <a:pt x="318503" y="138474"/>
                </a:lnTo>
                <a:lnTo>
                  <a:pt x="318503" y="0"/>
                </a:lnTo>
                <a:lnTo>
                  <a:pt x="336394" y="13847"/>
                </a:lnTo>
                <a:lnTo>
                  <a:pt x="325427" y="13847"/>
                </a:lnTo>
                <a:lnTo>
                  <a:pt x="325427" y="134746"/>
                </a:lnTo>
                <a:lnTo>
                  <a:pt x="494798" y="266297"/>
                </a:lnTo>
                <a:lnTo>
                  <a:pt x="325427" y="397316"/>
                </a:lnTo>
                <a:lnTo>
                  <a:pt x="325427" y="518215"/>
                </a:lnTo>
                <a:lnTo>
                  <a:pt x="337082" y="518215"/>
                </a:lnTo>
                <a:lnTo>
                  <a:pt x="318503" y="532595"/>
                </a:lnTo>
                <a:close/>
              </a:path>
              <a:path w="981075" h="532765">
                <a:moveTo>
                  <a:pt x="637006" y="532595"/>
                </a:moveTo>
                <a:lnTo>
                  <a:pt x="637006" y="394120"/>
                </a:lnTo>
                <a:lnTo>
                  <a:pt x="802116" y="266297"/>
                </a:lnTo>
                <a:lnTo>
                  <a:pt x="637006" y="138474"/>
                </a:lnTo>
                <a:lnTo>
                  <a:pt x="637006" y="0"/>
                </a:lnTo>
                <a:lnTo>
                  <a:pt x="654897" y="13847"/>
                </a:lnTo>
                <a:lnTo>
                  <a:pt x="643930" y="13847"/>
                </a:lnTo>
                <a:lnTo>
                  <a:pt x="643930" y="135279"/>
                </a:lnTo>
                <a:lnTo>
                  <a:pt x="813301" y="266297"/>
                </a:lnTo>
                <a:lnTo>
                  <a:pt x="643930" y="397316"/>
                </a:lnTo>
                <a:lnTo>
                  <a:pt x="643930" y="517682"/>
                </a:lnTo>
                <a:lnTo>
                  <a:pt x="656274" y="517682"/>
                </a:lnTo>
                <a:lnTo>
                  <a:pt x="637006" y="532595"/>
                </a:lnTo>
                <a:close/>
              </a:path>
              <a:path w="981075" h="532765">
                <a:moveTo>
                  <a:pt x="18579" y="518215"/>
                </a:moveTo>
                <a:lnTo>
                  <a:pt x="6923" y="518215"/>
                </a:lnTo>
                <a:lnTo>
                  <a:pt x="332883" y="265765"/>
                </a:lnTo>
                <a:lnTo>
                  <a:pt x="6923" y="13847"/>
                </a:lnTo>
                <a:lnTo>
                  <a:pt x="17891" y="13847"/>
                </a:lnTo>
                <a:lnTo>
                  <a:pt x="344068" y="266297"/>
                </a:lnTo>
                <a:lnTo>
                  <a:pt x="18579" y="518215"/>
                </a:lnTo>
                <a:close/>
              </a:path>
              <a:path w="981075" h="532765">
                <a:moveTo>
                  <a:pt x="337082" y="518215"/>
                </a:moveTo>
                <a:lnTo>
                  <a:pt x="325427" y="518215"/>
                </a:lnTo>
                <a:lnTo>
                  <a:pt x="651386" y="265765"/>
                </a:lnTo>
                <a:lnTo>
                  <a:pt x="325427" y="13847"/>
                </a:lnTo>
                <a:lnTo>
                  <a:pt x="336394" y="13847"/>
                </a:lnTo>
                <a:lnTo>
                  <a:pt x="662571" y="266297"/>
                </a:lnTo>
                <a:lnTo>
                  <a:pt x="337082" y="518215"/>
                </a:lnTo>
                <a:close/>
              </a:path>
              <a:path w="981075" h="532765">
                <a:moveTo>
                  <a:pt x="656274" y="517682"/>
                </a:moveTo>
                <a:lnTo>
                  <a:pt x="643930" y="517682"/>
                </a:lnTo>
                <a:lnTo>
                  <a:pt x="969890" y="265765"/>
                </a:lnTo>
                <a:lnTo>
                  <a:pt x="643930" y="13847"/>
                </a:lnTo>
                <a:lnTo>
                  <a:pt x="654897" y="13847"/>
                </a:lnTo>
                <a:lnTo>
                  <a:pt x="981074" y="266297"/>
                </a:lnTo>
                <a:lnTo>
                  <a:pt x="656274" y="517682"/>
                </a:lnTo>
                <a:close/>
              </a:path>
            </a:pathLst>
          </a:custGeom>
          <a:solidFill>
            <a:srgbClr val="BEA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0" y="9050937"/>
            <a:ext cx="18288000" cy="1236257"/>
            <a:chOff x="0" y="8942899"/>
            <a:chExt cx="18288000" cy="134429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942899"/>
              <a:ext cx="18287999" cy="13441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671" y="9006362"/>
              <a:ext cx="2324099" cy="110489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83891" y="7619012"/>
            <a:ext cx="17404715" cy="1259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95"/>
              </a:spcBef>
            </a:pPr>
            <a:r>
              <a:rPr sz="3900" b="1" spc="45" dirty="0">
                <a:latin typeface="Tahoma"/>
                <a:cs typeface="Tahoma"/>
              </a:rPr>
              <a:t>5.AGENȚIA</a:t>
            </a:r>
            <a:r>
              <a:rPr sz="3900" b="1" spc="185" dirty="0">
                <a:latin typeface="Tahoma"/>
                <a:cs typeface="Tahoma"/>
              </a:rPr>
              <a:t> </a:t>
            </a:r>
            <a:r>
              <a:rPr sz="3900" b="1" spc="95" dirty="0">
                <a:latin typeface="Tahoma"/>
                <a:cs typeface="Tahoma"/>
              </a:rPr>
              <a:t>ROMÂNĂ</a:t>
            </a:r>
            <a:r>
              <a:rPr sz="3900" b="1" spc="185" dirty="0">
                <a:latin typeface="Tahoma"/>
                <a:cs typeface="Tahoma"/>
              </a:rPr>
              <a:t> </a:t>
            </a:r>
            <a:r>
              <a:rPr sz="3900" b="1" spc="70" dirty="0">
                <a:latin typeface="Tahoma"/>
                <a:cs typeface="Tahoma"/>
              </a:rPr>
              <a:t>PENTRU</a:t>
            </a:r>
            <a:r>
              <a:rPr sz="3900" b="1" spc="185" dirty="0">
                <a:latin typeface="Tahoma"/>
                <a:cs typeface="Tahoma"/>
              </a:rPr>
              <a:t> </a:t>
            </a:r>
            <a:r>
              <a:rPr sz="3900" b="1" spc="-125" dirty="0">
                <a:latin typeface="Tahoma"/>
                <a:cs typeface="Tahoma"/>
              </a:rPr>
              <a:t>INVESTIȚII</a:t>
            </a:r>
            <a:r>
              <a:rPr sz="3900" b="1" spc="190" dirty="0">
                <a:latin typeface="Tahoma"/>
                <a:cs typeface="Tahoma"/>
              </a:rPr>
              <a:t> </a:t>
            </a:r>
            <a:r>
              <a:rPr sz="3900" b="1" dirty="0">
                <a:latin typeface="Tahoma"/>
                <a:cs typeface="Tahoma"/>
              </a:rPr>
              <a:t>STRĂINE</a:t>
            </a:r>
            <a:r>
              <a:rPr sz="3900" b="1" spc="185" dirty="0">
                <a:latin typeface="Tahoma"/>
                <a:cs typeface="Tahoma"/>
              </a:rPr>
              <a:t> </a:t>
            </a:r>
            <a:r>
              <a:rPr lang="ro-RO" sz="3900" b="1" spc="-395" dirty="0">
                <a:latin typeface="Tahoma"/>
                <a:cs typeface="Tahoma"/>
              </a:rPr>
              <a:t>Ș</a:t>
            </a:r>
            <a:r>
              <a:rPr sz="3900" b="1" spc="-395" dirty="0">
                <a:latin typeface="Tahoma"/>
                <a:cs typeface="Tahoma"/>
              </a:rPr>
              <a:t>I</a:t>
            </a:r>
            <a:r>
              <a:rPr sz="3900" b="1" spc="185" dirty="0">
                <a:latin typeface="Tahoma"/>
                <a:cs typeface="Tahoma"/>
              </a:rPr>
              <a:t> </a:t>
            </a:r>
            <a:r>
              <a:rPr sz="3900" b="1" spc="100" dirty="0">
                <a:latin typeface="Tahoma"/>
                <a:cs typeface="Tahoma"/>
              </a:rPr>
              <a:t>PROMOVAREA </a:t>
            </a:r>
            <a:r>
              <a:rPr sz="3900" b="1" spc="-1125" dirty="0">
                <a:latin typeface="Tahoma"/>
                <a:cs typeface="Tahoma"/>
              </a:rPr>
              <a:t> </a:t>
            </a:r>
            <a:r>
              <a:rPr sz="3900" b="1" spc="30" dirty="0">
                <a:latin typeface="Tahoma"/>
                <a:cs typeface="Tahoma"/>
              </a:rPr>
              <a:t>EXPORTURILOR</a:t>
            </a:r>
            <a:endParaRPr sz="3900" dirty="0">
              <a:latin typeface="Tahoma"/>
              <a:cs typeface="Tahom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34A832-E80A-BE58-6D31-393378BA443E}"/>
              </a:ext>
            </a:extLst>
          </p:cNvPr>
          <p:cNvSpPr txBox="1"/>
          <p:nvPr/>
        </p:nvSpPr>
        <p:spPr>
          <a:xfrm>
            <a:off x="3629848" y="4087282"/>
            <a:ext cx="141136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940"/>
              </a:spcBef>
            </a:pPr>
            <a:r>
              <a:rPr lang="en-US" sz="4000" spc="195" dirty="0" err="1">
                <a:latin typeface="Tahoma"/>
                <a:cs typeface="Tahoma"/>
              </a:rPr>
              <a:t>Înlocuirea</a:t>
            </a:r>
            <a:r>
              <a:rPr lang="en-US" sz="4000" spc="195" dirty="0">
                <a:latin typeface="Tahoma"/>
                <a:cs typeface="Tahoma"/>
              </a:rPr>
              <a:t> </a:t>
            </a:r>
            <a:r>
              <a:rPr lang="en-US" sz="4000" spc="195" dirty="0" err="1">
                <a:latin typeface="Tahoma"/>
                <a:cs typeface="Tahoma"/>
              </a:rPr>
              <a:t>instrumentelor</a:t>
            </a:r>
            <a:r>
              <a:rPr lang="en-US" sz="4000" spc="195" dirty="0">
                <a:latin typeface="Tahoma"/>
                <a:cs typeface="Tahoma"/>
              </a:rPr>
              <a:t> </a:t>
            </a:r>
            <a:r>
              <a:rPr lang="en-US" sz="4000" spc="195" dirty="0" err="1">
                <a:latin typeface="Tahoma"/>
                <a:cs typeface="Tahoma"/>
              </a:rPr>
              <a:t>financiare</a:t>
            </a:r>
            <a:r>
              <a:rPr lang="en-US" sz="4000" spc="195" dirty="0">
                <a:latin typeface="Tahoma"/>
                <a:cs typeface="Tahoma"/>
              </a:rPr>
              <a:t> cu </a:t>
            </a:r>
            <a:r>
              <a:rPr lang="en-US" sz="4000" spc="195" dirty="0" err="1">
                <a:latin typeface="Tahoma"/>
                <a:cs typeface="Tahoma"/>
              </a:rPr>
              <a:t>granturi</a:t>
            </a:r>
            <a:endParaRPr lang="en-US" sz="4000" spc="195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4713" y="4776972"/>
            <a:ext cx="1384617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spc="400" dirty="0">
                <a:solidFill>
                  <a:srgbClr val="FFFFFF"/>
                </a:solidFill>
                <a:latin typeface="Times New Roman"/>
                <a:cs typeface="Times New Roman"/>
              </a:rPr>
              <a:t>BUCHAREST</a:t>
            </a:r>
            <a:r>
              <a:rPr sz="6600" b="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600" b="0" spc="335" dirty="0">
                <a:solidFill>
                  <a:srgbClr val="FFFFFF"/>
                </a:solidFill>
                <a:latin typeface="Times New Roman"/>
                <a:cs typeface="Times New Roman"/>
              </a:rPr>
              <a:t>BUSINESS</a:t>
            </a:r>
            <a:r>
              <a:rPr sz="6600" b="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600" b="0" spc="130" dirty="0">
                <a:solidFill>
                  <a:srgbClr val="FFFFFF"/>
                </a:solidFill>
                <a:latin typeface="Times New Roman"/>
                <a:cs typeface="Times New Roman"/>
              </a:rPr>
              <a:t>AGENCY</a:t>
            </a:r>
            <a:endParaRPr sz="66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664" y="272242"/>
            <a:ext cx="3190874" cy="15144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8287999" cy="102869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664" y="5143503"/>
            <a:ext cx="17392649" cy="1523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6576" y="581638"/>
            <a:ext cx="5219699" cy="24764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70038"/>
            <a:ext cx="18287999" cy="13169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3819" y="758335"/>
            <a:ext cx="4305299" cy="18287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6713" y="9066322"/>
            <a:ext cx="2324099" cy="11048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0277" y="552080"/>
            <a:ext cx="770890" cy="209550"/>
            <a:chOff x="200277" y="552080"/>
            <a:chExt cx="770890" cy="209550"/>
          </a:xfrm>
        </p:grpSpPr>
        <p:sp>
          <p:nvSpPr>
            <p:cNvPr id="6" name="object 6"/>
            <p:cNvSpPr/>
            <p:nvPr/>
          </p:nvSpPr>
          <p:spPr>
            <a:xfrm>
              <a:off x="200277" y="552080"/>
              <a:ext cx="770890" cy="209550"/>
            </a:xfrm>
            <a:custGeom>
              <a:avLst/>
              <a:gdLst/>
              <a:ahLst/>
              <a:cxnLst/>
              <a:rect l="l" t="t" r="r" b="b"/>
              <a:pathLst>
                <a:path w="770890" h="209550">
                  <a:moveTo>
                    <a:pt x="223501" y="209458"/>
                  </a:moveTo>
                  <a:lnTo>
                    <a:pt x="115479" y="209389"/>
                  </a:lnTo>
                  <a:lnTo>
                    <a:pt x="66759" y="200081"/>
                  </a:lnTo>
                  <a:lnTo>
                    <a:pt x="26255" y="171113"/>
                  </a:lnTo>
                  <a:lnTo>
                    <a:pt x="5961" y="138097"/>
                  </a:lnTo>
                  <a:lnTo>
                    <a:pt x="0" y="101659"/>
                  </a:lnTo>
                  <a:lnTo>
                    <a:pt x="8238" y="65612"/>
                  </a:lnTo>
                  <a:lnTo>
                    <a:pt x="30541" y="33772"/>
                  </a:lnTo>
                  <a:lnTo>
                    <a:pt x="64497" y="10674"/>
                  </a:lnTo>
                  <a:lnTo>
                    <a:pt x="104048" y="482"/>
                  </a:lnTo>
                  <a:lnTo>
                    <a:pt x="108970" y="0"/>
                  </a:lnTo>
                  <a:lnTo>
                    <a:pt x="654793" y="0"/>
                  </a:lnTo>
                  <a:lnTo>
                    <a:pt x="676720" y="1716"/>
                  </a:lnTo>
                  <a:lnTo>
                    <a:pt x="697441" y="6975"/>
                  </a:lnTo>
                  <a:lnTo>
                    <a:pt x="698978" y="7684"/>
                  </a:lnTo>
                  <a:lnTo>
                    <a:pt x="111351" y="7719"/>
                  </a:lnTo>
                  <a:lnTo>
                    <a:pt x="106588" y="7880"/>
                  </a:lnTo>
                  <a:lnTo>
                    <a:pt x="66838" y="18052"/>
                  </a:lnTo>
                  <a:lnTo>
                    <a:pt x="25548" y="51181"/>
                  </a:lnTo>
                  <a:lnTo>
                    <a:pt x="8156" y="97135"/>
                  </a:lnTo>
                  <a:lnTo>
                    <a:pt x="9061" y="119907"/>
                  </a:lnTo>
                  <a:lnTo>
                    <a:pt x="26173" y="158876"/>
                  </a:lnTo>
                  <a:lnTo>
                    <a:pt x="58702" y="186989"/>
                  </a:lnTo>
                  <a:lnTo>
                    <a:pt x="96289" y="199966"/>
                  </a:lnTo>
                  <a:lnTo>
                    <a:pt x="116749" y="201508"/>
                  </a:lnTo>
                  <a:lnTo>
                    <a:pt x="699320" y="201508"/>
                  </a:lnTo>
                  <a:lnTo>
                    <a:pt x="693571" y="203840"/>
                  </a:lnTo>
                  <a:lnTo>
                    <a:pt x="672575" y="208424"/>
                  </a:lnTo>
                  <a:lnTo>
                    <a:pt x="665748" y="209389"/>
                  </a:lnTo>
                  <a:lnTo>
                    <a:pt x="385533" y="209389"/>
                  </a:lnTo>
                  <a:lnTo>
                    <a:pt x="223501" y="209458"/>
                  </a:lnTo>
                  <a:close/>
                </a:path>
                <a:path w="770890" h="209550">
                  <a:moveTo>
                    <a:pt x="699320" y="201508"/>
                  </a:moveTo>
                  <a:lnTo>
                    <a:pt x="654317" y="201508"/>
                  </a:lnTo>
                  <a:lnTo>
                    <a:pt x="673113" y="200212"/>
                  </a:lnTo>
                  <a:lnTo>
                    <a:pt x="691090" y="196201"/>
                  </a:lnTo>
                  <a:lnTo>
                    <a:pt x="739041" y="166055"/>
                  </a:lnTo>
                  <a:lnTo>
                    <a:pt x="762752" y="113700"/>
                  </a:lnTo>
                  <a:lnTo>
                    <a:pt x="762804" y="94648"/>
                  </a:lnTo>
                  <a:lnTo>
                    <a:pt x="759001" y="76832"/>
                  </a:lnTo>
                  <a:lnTo>
                    <a:pt x="722441" y="28595"/>
                  </a:lnTo>
                  <a:lnTo>
                    <a:pt x="680220" y="10202"/>
                  </a:lnTo>
                  <a:lnTo>
                    <a:pt x="548020" y="7684"/>
                  </a:lnTo>
                  <a:lnTo>
                    <a:pt x="698978" y="7684"/>
                  </a:lnTo>
                  <a:lnTo>
                    <a:pt x="734968" y="28786"/>
                  </a:lnTo>
                  <a:lnTo>
                    <a:pt x="766135" y="74244"/>
                  </a:lnTo>
                  <a:lnTo>
                    <a:pt x="770662" y="114238"/>
                  </a:lnTo>
                  <a:lnTo>
                    <a:pt x="766661" y="134165"/>
                  </a:lnTo>
                  <a:lnTo>
                    <a:pt x="758403" y="152704"/>
                  </a:lnTo>
                  <a:lnTo>
                    <a:pt x="746082" y="169827"/>
                  </a:lnTo>
                  <a:lnTo>
                    <a:pt x="730444" y="184723"/>
                  </a:lnTo>
                  <a:lnTo>
                    <a:pt x="712900" y="196000"/>
                  </a:lnTo>
                  <a:lnTo>
                    <a:pt x="699320" y="201508"/>
                  </a:lnTo>
                  <a:close/>
                </a:path>
                <a:path w="770890" h="209550">
                  <a:moveTo>
                    <a:pt x="659080" y="209549"/>
                  </a:moveTo>
                  <a:lnTo>
                    <a:pt x="385533" y="209389"/>
                  </a:lnTo>
                  <a:lnTo>
                    <a:pt x="665748" y="209389"/>
                  </a:lnTo>
                  <a:lnTo>
                    <a:pt x="659080" y="209549"/>
                  </a:lnTo>
                  <a:close/>
                </a:path>
              </a:pathLst>
            </a:custGeom>
            <a:solidFill>
              <a:srgbClr val="081B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8433" y="559730"/>
              <a:ext cx="755015" cy="194310"/>
            </a:xfrm>
            <a:custGeom>
              <a:avLst/>
              <a:gdLst/>
              <a:ahLst/>
              <a:cxnLst/>
              <a:rect l="l" t="t" r="r" b="b"/>
              <a:pathLst>
                <a:path w="755015" h="194309">
                  <a:moveTo>
                    <a:pt x="646161" y="193698"/>
                  </a:moveTo>
                  <a:lnTo>
                    <a:pt x="108593" y="193698"/>
                  </a:lnTo>
                  <a:lnTo>
                    <a:pt x="88132" y="192155"/>
                  </a:lnTo>
                  <a:lnTo>
                    <a:pt x="50545" y="179179"/>
                  </a:lnTo>
                  <a:lnTo>
                    <a:pt x="18017" y="151158"/>
                  </a:lnTo>
                  <a:lnTo>
                    <a:pt x="905" y="112254"/>
                  </a:lnTo>
                  <a:lnTo>
                    <a:pt x="0" y="89486"/>
                  </a:lnTo>
                  <a:lnTo>
                    <a:pt x="2880" y="72833"/>
                  </a:lnTo>
                  <a:lnTo>
                    <a:pt x="28577" y="31107"/>
                  </a:lnTo>
                  <a:lnTo>
                    <a:pt x="75684" y="4331"/>
                  </a:lnTo>
                  <a:lnTo>
                    <a:pt x="215879" y="104"/>
                  </a:lnTo>
                  <a:lnTo>
                    <a:pt x="377694" y="69"/>
                  </a:lnTo>
                  <a:lnTo>
                    <a:pt x="539910" y="0"/>
                  </a:lnTo>
                  <a:lnTo>
                    <a:pt x="593976" y="7"/>
                  </a:lnTo>
                  <a:lnTo>
                    <a:pt x="648066" y="69"/>
                  </a:lnTo>
                  <a:lnTo>
                    <a:pt x="694186" y="9175"/>
                  </a:lnTo>
                  <a:lnTo>
                    <a:pt x="732210" y="37219"/>
                  </a:lnTo>
                  <a:lnTo>
                    <a:pt x="754737" y="86905"/>
                  </a:lnTo>
                  <a:lnTo>
                    <a:pt x="754595" y="105889"/>
                  </a:lnTo>
                  <a:lnTo>
                    <a:pt x="742390" y="142918"/>
                  </a:lnTo>
                  <a:lnTo>
                    <a:pt x="716016" y="171504"/>
                  </a:lnTo>
                  <a:lnTo>
                    <a:pt x="664957" y="192401"/>
                  </a:lnTo>
                  <a:lnTo>
                    <a:pt x="646161" y="193698"/>
                  </a:lnTo>
                  <a:close/>
                </a:path>
              </a:pathLst>
            </a:custGeom>
            <a:solidFill>
              <a:srgbClr val="BEA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278244" y="5585269"/>
            <a:ext cx="5945505" cy="165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28675">
              <a:lnSpc>
                <a:spcPct val="122800"/>
              </a:lnSpc>
              <a:spcBef>
                <a:spcPts val="100"/>
              </a:spcBef>
              <a:tabLst>
                <a:tab pos="4735830" algn="l"/>
                <a:tab pos="5697855" algn="l"/>
              </a:tabLst>
            </a:pPr>
            <a:r>
              <a:rPr sz="2900" spc="195" dirty="0">
                <a:solidFill>
                  <a:srgbClr val="04092F"/>
                </a:solidFill>
                <a:latin typeface="Tahoma"/>
                <a:cs typeface="Tahoma"/>
              </a:rPr>
              <a:t>World</a:t>
            </a:r>
            <a:r>
              <a:rPr sz="2900" spc="10" dirty="0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sz="2900" spc="175" dirty="0">
                <a:solidFill>
                  <a:srgbClr val="04092F"/>
                </a:solidFill>
                <a:latin typeface="Tahoma"/>
                <a:cs typeface="Tahoma"/>
              </a:rPr>
              <a:t>Bank</a:t>
            </a:r>
            <a:r>
              <a:rPr sz="2900" spc="15" dirty="0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sz="2900" spc="140" dirty="0">
                <a:solidFill>
                  <a:srgbClr val="04092F"/>
                </a:solidFill>
                <a:latin typeface="Tahoma"/>
                <a:cs typeface="Tahoma"/>
              </a:rPr>
              <a:t>reports	</a:t>
            </a:r>
            <a:r>
              <a:rPr sz="2900" spc="-320" dirty="0">
                <a:solidFill>
                  <a:srgbClr val="04092F"/>
                </a:solidFill>
                <a:latin typeface="Tahoma"/>
                <a:cs typeface="Tahoma"/>
              </a:rPr>
              <a:t>I </a:t>
            </a:r>
            <a:r>
              <a:rPr sz="2900" spc="-315" dirty="0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sz="2900" spc="135" dirty="0">
                <a:solidFill>
                  <a:srgbClr val="04092F"/>
                </a:solidFill>
                <a:latin typeface="Tahoma"/>
                <a:cs typeface="Tahoma"/>
              </a:rPr>
              <a:t>International</a:t>
            </a:r>
            <a:r>
              <a:rPr sz="2900" spc="15" dirty="0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sz="2900" spc="180" dirty="0">
                <a:solidFill>
                  <a:srgbClr val="04092F"/>
                </a:solidFill>
                <a:latin typeface="Tahoma"/>
                <a:cs typeface="Tahoma"/>
              </a:rPr>
              <a:t>Monetary</a:t>
            </a:r>
            <a:r>
              <a:rPr sz="2900" spc="15" dirty="0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sz="2900" spc="229" dirty="0">
                <a:solidFill>
                  <a:srgbClr val="04092F"/>
                </a:solidFill>
                <a:latin typeface="Tahoma"/>
                <a:cs typeface="Tahoma"/>
              </a:rPr>
              <a:t>Fund	</a:t>
            </a:r>
            <a:r>
              <a:rPr sz="2900" spc="-320" dirty="0">
                <a:solidFill>
                  <a:srgbClr val="04092F"/>
                </a:solidFill>
                <a:latin typeface="Tahoma"/>
                <a:cs typeface="Tahoma"/>
              </a:rPr>
              <a:t>I </a:t>
            </a:r>
            <a:r>
              <a:rPr sz="2900" spc="-315" dirty="0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sz="2900" spc="135" dirty="0">
                <a:solidFill>
                  <a:srgbClr val="04092F"/>
                </a:solidFill>
                <a:latin typeface="Tahoma"/>
                <a:cs typeface="Tahoma"/>
              </a:rPr>
              <a:t>International</a:t>
            </a:r>
            <a:r>
              <a:rPr sz="2900" spc="-15" dirty="0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sz="2900" spc="185" dirty="0">
                <a:solidFill>
                  <a:srgbClr val="04092F"/>
                </a:solidFill>
                <a:latin typeface="Tahoma"/>
                <a:cs typeface="Tahoma"/>
              </a:rPr>
              <a:t>Business</a:t>
            </a:r>
            <a:r>
              <a:rPr sz="2900" spc="-15" dirty="0">
                <a:solidFill>
                  <a:srgbClr val="04092F"/>
                </a:solidFill>
                <a:latin typeface="Tahoma"/>
                <a:cs typeface="Tahoma"/>
              </a:rPr>
              <a:t> </a:t>
            </a:r>
            <a:r>
              <a:rPr sz="2900" spc="170" dirty="0">
                <a:solidFill>
                  <a:srgbClr val="04092F"/>
                </a:solidFill>
                <a:latin typeface="Tahoma"/>
                <a:cs typeface="Tahoma"/>
              </a:rPr>
              <a:t>Research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25853" y="379045"/>
            <a:ext cx="57080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170" dirty="0">
                <a:latin typeface="Tahoma"/>
                <a:cs typeface="Tahoma"/>
              </a:rPr>
              <a:t>Al</a:t>
            </a:r>
            <a:r>
              <a:rPr sz="3200" b="0" dirty="0">
                <a:latin typeface="Tahoma"/>
                <a:cs typeface="Tahoma"/>
              </a:rPr>
              <a:t> </a:t>
            </a:r>
            <a:r>
              <a:rPr sz="3200" b="0" spc="140" dirty="0">
                <a:latin typeface="Tahoma"/>
                <a:cs typeface="Tahoma"/>
              </a:rPr>
              <a:t>20-lea</a:t>
            </a:r>
            <a:r>
              <a:rPr sz="3200" b="0" dirty="0">
                <a:latin typeface="Tahoma"/>
                <a:cs typeface="Tahoma"/>
              </a:rPr>
              <a:t> </a:t>
            </a:r>
            <a:r>
              <a:rPr sz="3200" b="0" spc="140" dirty="0">
                <a:latin typeface="Tahoma"/>
                <a:cs typeface="Tahoma"/>
              </a:rPr>
              <a:t>raport</a:t>
            </a:r>
            <a:r>
              <a:rPr sz="3200" b="0" spc="5" dirty="0">
                <a:latin typeface="Tahoma"/>
                <a:cs typeface="Tahoma"/>
              </a:rPr>
              <a:t> </a:t>
            </a:r>
            <a:r>
              <a:rPr sz="3200" b="0" spc="210" dirty="0">
                <a:latin typeface="Tahoma"/>
                <a:cs typeface="Tahoma"/>
              </a:rPr>
              <a:t>de</a:t>
            </a:r>
            <a:r>
              <a:rPr sz="3200" b="0" dirty="0">
                <a:latin typeface="Tahoma"/>
                <a:cs typeface="Tahoma"/>
              </a:rPr>
              <a:t> </a:t>
            </a:r>
            <a:r>
              <a:rPr sz="3200" b="0" spc="180" dirty="0">
                <a:latin typeface="Tahoma"/>
                <a:cs typeface="Tahoma"/>
              </a:rPr>
              <a:t>cercetare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7597" y="2676735"/>
            <a:ext cx="81768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75" dirty="0">
                <a:latin typeface="Tahoma"/>
                <a:cs typeface="Tahoma"/>
              </a:rPr>
              <a:t>Peste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175" dirty="0">
                <a:latin typeface="Tahoma"/>
                <a:cs typeface="Tahoma"/>
              </a:rPr>
              <a:t>18.000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spc="210" dirty="0">
                <a:latin typeface="Tahoma"/>
                <a:cs typeface="Tahoma"/>
              </a:rPr>
              <a:t>de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spc="170" dirty="0">
                <a:latin typeface="Tahoma"/>
                <a:cs typeface="Tahoma"/>
              </a:rPr>
              <a:t>antreprenori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195" dirty="0">
                <a:latin typeface="Tahoma"/>
                <a:cs typeface="Tahoma"/>
              </a:rPr>
              <a:t>chestionați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3150" y="4870160"/>
            <a:ext cx="90912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85" dirty="0">
                <a:latin typeface="Tahoma"/>
                <a:cs typeface="Tahoma"/>
              </a:rPr>
              <a:t>Tradusă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145" dirty="0">
                <a:latin typeface="Tahoma"/>
                <a:cs typeface="Tahoma"/>
              </a:rPr>
              <a:t>în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spc="105" dirty="0">
                <a:latin typeface="Tahoma"/>
                <a:cs typeface="Tahoma"/>
              </a:rPr>
              <a:t>6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spc="195" dirty="0">
                <a:latin typeface="Tahoma"/>
                <a:cs typeface="Tahoma"/>
              </a:rPr>
              <a:t>limbi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spc="210" dirty="0">
                <a:latin typeface="Tahoma"/>
                <a:cs typeface="Tahoma"/>
              </a:rPr>
              <a:t>de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spc="195" dirty="0">
                <a:latin typeface="Tahoma"/>
                <a:cs typeface="Tahoma"/>
              </a:rPr>
              <a:t>circulație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spc="175" dirty="0">
                <a:latin typeface="Tahoma"/>
                <a:cs typeface="Tahoma"/>
              </a:rPr>
              <a:t>internațională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4734" y="3692485"/>
            <a:ext cx="51917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25" dirty="0">
                <a:latin typeface="Tahoma"/>
                <a:cs typeface="Tahoma"/>
              </a:rPr>
              <a:t>1350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210" dirty="0">
                <a:latin typeface="Tahoma"/>
                <a:cs typeface="Tahoma"/>
              </a:rPr>
              <a:t>de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185" dirty="0">
                <a:latin typeface="Tahoma"/>
                <a:cs typeface="Tahoma"/>
              </a:rPr>
              <a:t>studenți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204" dirty="0">
                <a:latin typeface="Tahoma"/>
                <a:cs typeface="Tahoma"/>
              </a:rPr>
              <a:t>pe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140" dirty="0">
                <a:latin typeface="Tahoma"/>
                <a:cs typeface="Tahoma"/>
              </a:rPr>
              <a:t>teren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4054" y="1446927"/>
            <a:ext cx="84283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75" dirty="0">
                <a:latin typeface="Tahoma"/>
                <a:cs typeface="Tahoma"/>
              </a:rPr>
              <a:t>Peste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185" dirty="0">
                <a:latin typeface="Tahoma"/>
                <a:cs typeface="Tahoma"/>
              </a:rPr>
              <a:t>60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spc="210" dirty="0">
                <a:latin typeface="Tahoma"/>
                <a:cs typeface="Tahoma"/>
              </a:rPr>
              <a:t>de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spc="160" dirty="0">
                <a:latin typeface="Tahoma"/>
                <a:cs typeface="Tahoma"/>
              </a:rPr>
              <a:t>parteneri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spc="195" dirty="0">
                <a:latin typeface="Tahoma"/>
                <a:cs typeface="Tahoma"/>
              </a:rPr>
              <a:t>implicați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145" dirty="0">
                <a:latin typeface="Tahoma"/>
                <a:cs typeface="Tahoma"/>
              </a:rPr>
              <a:t>în</a:t>
            </a:r>
            <a:r>
              <a:rPr sz="3200" spc="15" dirty="0">
                <a:latin typeface="Tahoma"/>
                <a:cs typeface="Tahoma"/>
              </a:rPr>
              <a:t> </a:t>
            </a:r>
            <a:r>
              <a:rPr sz="3200" spc="150" dirty="0">
                <a:latin typeface="Tahoma"/>
                <a:cs typeface="Tahoma"/>
              </a:rPr>
              <a:t>realizare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6755" y="7149210"/>
            <a:ext cx="7479665" cy="160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00"/>
              </a:spcBef>
            </a:pPr>
            <a:r>
              <a:rPr sz="3200" spc="210" dirty="0">
                <a:latin typeface="Tahoma"/>
                <a:cs typeface="Tahoma"/>
              </a:rPr>
              <a:t>310</a:t>
            </a:r>
            <a:r>
              <a:rPr sz="3200" spc="-5" dirty="0">
                <a:latin typeface="Tahoma"/>
                <a:cs typeface="Tahoma"/>
              </a:rPr>
              <a:t> </a:t>
            </a:r>
            <a:r>
              <a:rPr sz="3200" spc="160" dirty="0">
                <a:latin typeface="Tahoma"/>
                <a:cs typeface="Tahoma"/>
              </a:rPr>
              <a:t>inițiative</a:t>
            </a:r>
            <a:r>
              <a:rPr sz="3200" dirty="0">
                <a:latin typeface="Tahoma"/>
                <a:cs typeface="Tahoma"/>
              </a:rPr>
              <a:t> </a:t>
            </a:r>
            <a:r>
              <a:rPr sz="3200" spc="190" dirty="0">
                <a:latin typeface="Tahoma"/>
                <a:cs typeface="Tahoma"/>
              </a:rPr>
              <a:t>legislative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spc="225" dirty="0">
                <a:latin typeface="Tahoma"/>
                <a:cs typeface="Tahoma"/>
              </a:rPr>
              <a:t>3800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210" dirty="0">
                <a:latin typeface="Tahoma"/>
                <a:cs typeface="Tahoma"/>
              </a:rPr>
              <a:t>de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204" dirty="0">
                <a:latin typeface="Tahoma"/>
                <a:cs typeface="Tahoma"/>
              </a:rPr>
              <a:t>propuneri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210" dirty="0">
                <a:latin typeface="Tahoma"/>
                <a:cs typeface="Tahoma"/>
              </a:rPr>
              <a:t>de</a:t>
            </a:r>
            <a:r>
              <a:rPr sz="3200" spc="5" dirty="0">
                <a:latin typeface="Tahoma"/>
                <a:cs typeface="Tahoma"/>
              </a:rPr>
              <a:t> </a:t>
            </a:r>
            <a:r>
              <a:rPr sz="3200" spc="210" dirty="0">
                <a:latin typeface="Tahoma"/>
                <a:cs typeface="Tahoma"/>
              </a:rPr>
              <a:t>politici</a:t>
            </a:r>
            <a:r>
              <a:rPr sz="3200" spc="10" dirty="0">
                <a:latin typeface="Tahoma"/>
                <a:cs typeface="Tahoma"/>
              </a:rPr>
              <a:t> </a:t>
            </a:r>
            <a:r>
              <a:rPr sz="3200" spc="254" dirty="0">
                <a:latin typeface="Tahoma"/>
                <a:cs typeface="Tahoma"/>
              </a:rPr>
              <a:t>publice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3756" y="6010755"/>
            <a:ext cx="5308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25" dirty="0">
                <a:latin typeface="Tahoma"/>
                <a:cs typeface="Tahoma"/>
              </a:rPr>
              <a:t>1400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190" dirty="0">
                <a:latin typeface="Tahoma"/>
                <a:cs typeface="Tahoma"/>
              </a:rPr>
              <a:t>modificări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190" dirty="0">
                <a:latin typeface="Tahoma"/>
                <a:cs typeface="Tahoma"/>
              </a:rPr>
              <a:t>legislative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297626" y="8482022"/>
            <a:ext cx="305435" cy="362585"/>
            <a:chOff x="10297626" y="8482022"/>
            <a:chExt cx="305435" cy="362585"/>
          </a:xfrm>
        </p:grpSpPr>
        <p:sp>
          <p:nvSpPr>
            <p:cNvPr id="17" name="object 17"/>
            <p:cNvSpPr/>
            <p:nvPr/>
          </p:nvSpPr>
          <p:spPr>
            <a:xfrm>
              <a:off x="10335730" y="8482025"/>
              <a:ext cx="228600" cy="324485"/>
            </a:xfrm>
            <a:custGeom>
              <a:avLst/>
              <a:gdLst/>
              <a:ahLst/>
              <a:cxnLst/>
              <a:rect l="l" t="t" r="r" b="b"/>
              <a:pathLst>
                <a:path w="228600" h="324484">
                  <a:moveTo>
                    <a:pt x="152400" y="0"/>
                  </a:moveTo>
                  <a:lnTo>
                    <a:pt x="76200" y="0"/>
                  </a:lnTo>
                  <a:lnTo>
                    <a:pt x="76200" y="76238"/>
                  </a:lnTo>
                  <a:lnTo>
                    <a:pt x="152400" y="76238"/>
                  </a:lnTo>
                  <a:lnTo>
                    <a:pt x="152400" y="0"/>
                  </a:lnTo>
                  <a:close/>
                </a:path>
                <a:path w="228600" h="324484">
                  <a:moveTo>
                    <a:pt x="228600" y="95288"/>
                  </a:moveTo>
                  <a:lnTo>
                    <a:pt x="0" y="95288"/>
                  </a:lnTo>
                  <a:lnTo>
                    <a:pt x="0" y="323989"/>
                  </a:lnTo>
                  <a:lnTo>
                    <a:pt x="228600" y="323989"/>
                  </a:lnTo>
                  <a:lnTo>
                    <a:pt x="228600" y="95288"/>
                  </a:lnTo>
                  <a:close/>
                </a:path>
              </a:pathLst>
            </a:custGeom>
            <a:solidFill>
              <a:srgbClr val="081B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335734" y="8577311"/>
              <a:ext cx="228600" cy="229235"/>
            </a:xfrm>
            <a:custGeom>
              <a:avLst/>
              <a:gdLst/>
              <a:ahLst/>
              <a:cxnLst/>
              <a:rect l="l" t="t" r="r" b="b"/>
              <a:pathLst>
                <a:path w="228600" h="229234">
                  <a:moveTo>
                    <a:pt x="0" y="228693"/>
                  </a:moveTo>
                  <a:lnTo>
                    <a:pt x="0" y="0"/>
                  </a:lnTo>
                  <a:lnTo>
                    <a:pt x="228599" y="0"/>
                  </a:lnTo>
                  <a:lnTo>
                    <a:pt x="228599" y="228693"/>
                  </a:lnTo>
                  <a:lnTo>
                    <a:pt x="0" y="228693"/>
                  </a:lnTo>
                  <a:close/>
                </a:path>
              </a:pathLst>
            </a:custGeom>
            <a:ln w="76215">
              <a:solidFill>
                <a:srgbClr val="081B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0411934" y="8329559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4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11934" y="8177097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4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11934" y="8024634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4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11934" y="7872172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4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411934" y="7719710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4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11934" y="7567248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4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11934" y="7414785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4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411934" y="7262323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4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11934" y="7109861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4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411934" y="6957398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4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411934" y="6804936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4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411934" y="6652473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4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411934" y="6500011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4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11934" y="6347548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411934" y="6195086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11934" y="6042624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0"/>
                </a:lnTo>
                <a:lnTo>
                  <a:pt x="0" y="76230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411934" y="5890161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11934" y="5737699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411934" y="5585236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411934" y="5432774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411934" y="5280312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411934" y="5127849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411934" y="4975387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411934" y="4822924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411934" y="4670462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411934" y="4518000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11934" y="4365537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411934" y="4213075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411934" y="4060612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411934" y="3908150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411934" y="3755688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411934" y="3603226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0"/>
                </a:lnTo>
                <a:lnTo>
                  <a:pt x="0" y="76230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11934" y="3450763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411934" y="3298301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411934" y="3145839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411934" y="2993376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411934" y="2840914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411934" y="2688451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411934" y="2535989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411934" y="2383527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411934" y="2231064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411934" y="2078602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411934" y="1926139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411934" y="1773677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411934" y="1621215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411934" y="1468752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4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411934" y="1316290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4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411934" y="1163827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4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411934" y="1011365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4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411934" y="858903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4">
                <a:moveTo>
                  <a:pt x="76199" y="0"/>
                </a:moveTo>
                <a:lnTo>
                  <a:pt x="76199" y="76231"/>
                </a:lnTo>
                <a:lnTo>
                  <a:pt x="0" y="76231"/>
                </a:lnTo>
                <a:lnTo>
                  <a:pt x="0" y="0"/>
                </a:lnTo>
                <a:lnTo>
                  <a:pt x="76199" y="0"/>
                </a:lnTo>
                <a:close/>
              </a:path>
            </a:pathLst>
          </a:custGeom>
          <a:solidFill>
            <a:srgbClr val="081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10297626" y="481163"/>
            <a:ext cx="305435" cy="305435"/>
            <a:chOff x="10297626" y="481163"/>
            <a:chExt cx="305435" cy="305435"/>
          </a:xfrm>
        </p:grpSpPr>
        <p:sp>
          <p:nvSpPr>
            <p:cNvPr id="70" name="object 70"/>
            <p:cNvSpPr/>
            <p:nvPr/>
          </p:nvSpPr>
          <p:spPr>
            <a:xfrm>
              <a:off x="10335730" y="519276"/>
              <a:ext cx="228600" cy="263525"/>
            </a:xfrm>
            <a:custGeom>
              <a:avLst/>
              <a:gdLst/>
              <a:ahLst/>
              <a:cxnLst/>
              <a:rect l="l" t="t" r="r" b="b"/>
              <a:pathLst>
                <a:path w="228600" h="263525">
                  <a:moveTo>
                    <a:pt x="152400" y="247751"/>
                  </a:moveTo>
                  <a:lnTo>
                    <a:pt x="76200" y="247751"/>
                  </a:lnTo>
                  <a:lnTo>
                    <a:pt x="76200" y="263398"/>
                  </a:lnTo>
                  <a:lnTo>
                    <a:pt x="152400" y="263398"/>
                  </a:lnTo>
                  <a:lnTo>
                    <a:pt x="152400" y="247751"/>
                  </a:lnTo>
                  <a:close/>
                </a:path>
                <a:path w="228600" h="263525">
                  <a:moveTo>
                    <a:pt x="228600" y="0"/>
                  </a:moveTo>
                  <a:lnTo>
                    <a:pt x="0" y="0"/>
                  </a:lnTo>
                  <a:lnTo>
                    <a:pt x="0" y="228688"/>
                  </a:lnTo>
                  <a:lnTo>
                    <a:pt x="228600" y="228688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81B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335734" y="519271"/>
              <a:ext cx="228600" cy="229235"/>
            </a:xfrm>
            <a:custGeom>
              <a:avLst/>
              <a:gdLst/>
              <a:ahLst/>
              <a:cxnLst/>
              <a:rect l="l" t="t" r="r" b="b"/>
              <a:pathLst>
                <a:path w="228600" h="229234">
                  <a:moveTo>
                    <a:pt x="0" y="228693"/>
                  </a:moveTo>
                  <a:lnTo>
                    <a:pt x="0" y="0"/>
                  </a:lnTo>
                  <a:lnTo>
                    <a:pt x="228599" y="0"/>
                  </a:lnTo>
                  <a:lnTo>
                    <a:pt x="228599" y="228693"/>
                  </a:lnTo>
                  <a:lnTo>
                    <a:pt x="0" y="228693"/>
                  </a:lnTo>
                  <a:close/>
                </a:path>
              </a:pathLst>
            </a:custGeom>
            <a:ln w="76215">
              <a:solidFill>
                <a:srgbClr val="081B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0932520" y="2788181"/>
            <a:ext cx="6757670" cy="173990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sz="3000" spc="200" dirty="0">
                <a:latin typeface="Tahoma"/>
                <a:cs typeface="Tahoma"/>
              </a:rPr>
              <a:t>SBA</a:t>
            </a:r>
            <a:r>
              <a:rPr sz="3000" spc="-15" dirty="0">
                <a:latin typeface="Tahoma"/>
                <a:cs typeface="Tahoma"/>
              </a:rPr>
              <a:t> </a:t>
            </a:r>
            <a:r>
              <a:rPr sz="3000" spc="185" dirty="0">
                <a:latin typeface="Tahoma"/>
                <a:cs typeface="Tahoma"/>
              </a:rPr>
              <a:t>Fact</a:t>
            </a:r>
            <a:r>
              <a:rPr sz="3000" spc="-15" dirty="0">
                <a:latin typeface="Tahoma"/>
                <a:cs typeface="Tahoma"/>
              </a:rPr>
              <a:t> </a:t>
            </a:r>
            <a:r>
              <a:rPr sz="3000" spc="170" dirty="0">
                <a:latin typeface="Tahoma"/>
                <a:cs typeface="Tahoma"/>
              </a:rPr>
              <a:t>Sheet</a:t>
            </a:r>
            <a:endParaRPr sz="3000">
              <a:latin typeface="Tahoma"/>
              <a:cs typeface="Tahoma"/>
            </a:endParaRPr>
          </a:p>
          <a:p>
            <a:pPr marL="12700" marR="5080" indent="-635" algn="ctr">
              <a:lnSpc>
                <a:spcPct val="125000"/>
              </a:lnSpc>
            </a:pPr>
            <a:r>
              <a:rPr sz="3000" spc="204" dirty="0">
                <a:latin typeface="Tahoma"/>
                <a:cs typeface="Tahoma"/>
              </a:rPr>
              <a:t>Annual </a:t>
            </a:r>
            <a:r>
              <a:rPr sz="3000" spc="160" dirty="0">
                <a:latin typeface="Tahoma"/>
                <a:cs typeface="Tahoma"/>
              </a:rPr>
              <a:t>Report </a:t>
            </a:r>
            <a:r>
              <a:rPr sz="3000" spc="190" dirty="0">
                <a:latin typeface="Tahoma"/>
                <a:cs typeface="Tahoma"/>
              </a:rPr>
              <a:t>on </a:t>
            </a:r>
            <a:r>
              <a:rPr sz="3000" spc="200" dirty="0">
                <a:latin typeface="Tahoma"/>
                <a:cs typeface="Tahoma"/>
              </a:rPr>
              <a:t>European </a:t>
            </a:r>
            <a:r>
              <a:rPr sz="3000" spc="229" dirty="0">
                <a:latin typeface="Tahoma"/>
                <a:cs typeface="Tahoma"/>
              </a:rPr>
              <a:t>SMEs </a:t>
            </a:r>
            <a:r>
              <a:rPr sz="3000" spc="235" dirty="0">
                <a:latin typeface="Tahoma"/>
                <a:cs typeface="Tahoma"/>
              </a:rPr>
              <a:t> </a:t>
            </a:r>
            <a:r>
              <a:rPr sz="3000" spc="200" dirty="0">
                <a:latin typeface="Tahoma"/>
                <a:cs typeface="Tahoma"/>
              </a:rPr>
              <a:t>European</a:t>
            </a:r>
            <a:r>
              <a:rPr sz="3000" spc="5" dirty="0">
                <a:latin typeface="Tahoma"/>
                <a:cs typeface="Tahoma"/>
              </a:rPr>
              <a:t> </a:t>
            </a:r>
            <a:r>
              <a:rPr sz="3000" spc="110" dirty="0">
                <a:latin typeface="Tahoma"/>
                <a:cs typeface="Tahoma"/>
              </a:rPr>
              <a:t>Semester:</a:t>
            </a:r>
            <a:r>
              <a:rPr sz="3000" spc="5" dirty="0">
                <a:latin typeface="Tahoma"/>
                <a:cs typeface="Tahoma"/>
              </a:rPr>
              <a:t> </a:t>
            </a:r>
            <a:r>
              <a:rPr sz="3000" spc="200" dirty="0">
                <a:latin typeface="Tahoma"/>
                <a:cs typeface="Tahoma"/>
              </a:rPr>
              <a:t>Country</a:t>
            </a:r>
            <a:r>
              <a:rPr sz="3000" spc="5" dirty="0">
                <a:latin typeface="Tahoma"/>
                <a:cs typeface="Tahoma"/>
              </a:rPr>
              <a:t> </a:t>
            </a:r>
            <a:r>
              <a:rPr sz="3000" spc="160" dirty="0">
                <a:latin typeface="Tahoma"/>
                <a:cs typeface="Tahoma"/>
              </a:rPr>
              <a:t>Report</a:t>
            </a:r>
            <a:endParaRPr sz="3000">
              <a:latin typeface="Tahoma"/>
              <a:cs typeface="Tahoma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200277" y="1619961"/>
            <a:ext cx="770890" cy="209550"/>
            <a:chOff x="200277" y="1619961"/>
            <a:chExt cx="770890" cy="209550"/>
          </a:xfrm>
        </p:grpSpPr>
        <p:sp>
          <p:nvSpPr>
            <p:cNvPr id="74" name="object 74"/>
            <p:cNvSpPr/>
            <p:nvPr/>
          </p:nvSpPr>
          <p:spPr>
            <a:xfrm>
              <a:off x="200277" y="1619961"/>
              <a:ext cx="770890" cy="209550"/>
            </a:xfrm>
            <a:custGeom>
              <a:avLst/>
              <a:gdLst/>
              <a:ahLst/>
              <a:cxnLst/>
              <a:rect l="l" t="t" r="r" b="b"/>
              <a:pathLst>
                <a:path w="770890" h="209550">
                  <a:moveTo>
                    <a:pt x="223501" y="209458"/>
                  </a:moveTo>
                  <a:lnTo>
                    <a:pt x="115479" y="209389"/>
                  </a:lnTo>
                  <a:lnTo>
                    <a:pt x="66759" y="200081"/>
                  </a:lnTo>
                  <a:lnTo>
                    <a:pt x="26255" y="171113"/>
                  </a:lnTo>
                  <a:lnTo>
                    <a:pt x="5961" y="138097"/>
                  </a:lnTo>
                  <a:lnTo>
                    <a:pt x="0" y="101659"/>
                  </a:lnTo>
                  <a:lnTo>
                    <a:pt x="8238" y="65612"/>
                  </a:lnTo>
                  <a:lnTo>
                    <a:pt x="30541" y="33772"/>
                  </a:lnTo>
                  <a:lnTo>
                    <a:pt x="64497" y="10674"/>
                  </a:lnTo>
                  <a:lnTo>
                    <a:pt x="104048" y="482"/>
                  </a:lnTo>
                  <a:lnTo>
                    <a:pt x="108970" y="0"/>
                  </a:lnTo>
                  <a:lnTo>
                    <a:pt x="654793" y="0"/>
                  </a:lnTo>
                  <a:lnTo>
                    <a:pt x="676720" y="1716"/>
                  </a:lnTo>
                  <a:lnTo>
                    <a:pt x="697441" y="6975"/>
                  </a:lnTo>
                  <a:lnTo>
                    <a:pt x="698978" y="7684"/>
                  </a:lnTo>
                  <a:lnTo>
                    <a:pt x="111351" y="7719"/>
                  </a:lnTo>
                  <a:lnTo>
                    <a:pt x="106588" y="7880"/>
                  </a:lnTo>
                  <a:lnTo>
                    <a:pt x="66838" y="18052"/>
                  </a:lnTo>
                  <a:lnTo>
                    <a:pt x="25548" y="51181"/>
                  </a:lnTo>
                  <a:lnTo>
                    <a:pt x="8156" y="97135"/>
                  </a:lnTo>
                  <a:lnTo>
                    <a:pt x="9061" y="119907"/>
                  </a:lnTo>
                  <a:lnTo>
                    <a:pt x="26173" y="158876"/>
                  </a:lnTo>
                  <a:lnTo>
                    <a:pt x="58702" y="186989"/>
                  </a:lnTo>
                  <a:lnTo>
                    <a:pt x="96289" y="199966"/>
                  </a:lnTo>
                  <a:lnTo>
                    <a:pt x="116749" y="201508"/>
                  </a:lnTo>
                  <a:lnTo>
                    <a:pt x="699320" y="201508"/>
                  </a:lnTo>
                  <a:lnTo>
                    <a:pt x="693571" y="203840"/>
                  </a:lnTo>
                  <a:lnTo>
                    <a:pt x="672575" y="208424"/>
                  </a:lnTo>
                  <a:lnTo>
                    <a:pt x="665748" y="209389"/>
                  </a:lnTo>
                  <a:lnTo>
                    <a:pt x="385533" y="209389"/>
                  </a:lnTo>
                  <a:lnTo>
                    <a:pt x="223501" y="209458"/>
                  </a:lnTo>
                  <a:close/>
                </a:path>
                <a:path w="770890" h="209550">
                  <a:moveTo>
                    <a:pt x="699320" y="201508"/>
                  </a:moveTo>
                  <a:lnTo>
                    <a:pt x="654317" y="201508"/>
                  </a:lnTo>
                  <a:lnTo>
                    <a:pt x="673113" y="200212"/>
                  </a:lnTo>
                  <a:lnTo>
                    <a:pt x="691090" y="196201"/>
                  </a:lnTo>
                  <a:lnTo>
                    <a:pt x="739041" y="166055"/>
                  </a:lnTo>
                  <a:lnTo>
                    <a:pt x="762752" y="113700"/>
                  </a:lnTo>
                  <a:lnTo>
                    <a:pt x="762804" y="94648"/>
                  </a:lnTo>
                  <a:lnTo>
                    <a:pt x="759001" y="76832"/>
                  </a:lnTo>
                  <a:lnTo>
                    <a:pt x="722441" y="28595"/>
                  </a:lnTo>
                  <a:lnTo>
                    <a:pt x="680220" y="10202"/>
                  </a:lnTo>
                  <a:lnTo>
                    <a:pt x="548020" y="7684"/>
                  </a:lnTo>
                  <a:lnTo>
                    <a:pt x="698978" y="7684"/>
                  </a:lnTo>
                  <a:lnTo>
                    <a:pt x="734968" y="28786"/>
                  </a:lnTo>
                  <a:lnTo>
                    <a:pt x="766135" y="74244"/>
                  </a:lnTo>
                  <a:lnTo>
                    <a:pt x="770662" y="114238"/>
                  </a:lnTo>
                  <a:lnTo>
                    <a:pt x="766661" y="134165"/>
                  </a:lnTo>
                  <a:lnTo>
                    <a:pt x="758403" y="152704"/>
                  </a:lnTo>
                  <a:lnTo>
                    <a:pt x="746082" y="169827"/>
                  </a:lnTo>
                  <a:lnTo>
                    <a:pt x="730444" y="184723"/>
                  </a:lnTo>
                  <a:lnTo>
                    <a:pt x="712900" y="196000"/>
                  </a:lnTo>
                  <a:lnTo>
                    <a:pt x="699320" y="201508"/>
                  </a:lnTo>
                  <a:close/>
                </a:path>
                <a:path w="770890" h="209550">
                  <a:moveTo>
                    <a:pt x="659080" y="209549"/>
                  </a:moveTo>
                  <a:lnTo>
                    <a:pt x="385533" y="209389"/>
                  </a:lnTo>
                  <a:lnTo>
                    <a:pt x="665748" y="209389"/>
                  </a:lnTo>
                  <a:lnTo>
                    <a:pt x="659080" y="209549"/>
                  </a:lnTo>
                  <a:close/>
                </a:path>
              </a:pathLst>
            </a:custGeom>
            <a:solidFill>
              <a:srgbClr val="081B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08433" y="1627611"/>
              <a:ext cx="755015" cy="194310"/>
            </a:xfrm>
            <a:custGeom>
              <a:avLst/>
              <a:gdLst/>
              <a:ahLst/>
              <a:cxnLst/>
              <a:rect l="l" t="t" r="r" b="b"/>
              <a:pathLst>
                <a:path w="755015" h="194310">
                  <a:moveTo>
                    <a:pt x="646161" y="193698"/>
                  </a:moveTo>
                  <a:lnTo>
                    <a:pt x="108593" y="193698"/>
                  </a:lnTo>
                  <a:lnTo>
                    <a:pt x="88132" y="192155"/>
                  </a:lnTo>
                  <a:lnTo>
                    <a:pt x="50545" y="179179"/>
                  </a:lnTo>
                  <a:lnTo>
                    <a:pt x="18017" y="151158"/>
                  </a:lnTo>
                  <a:lnTo>
                    <a:pt x="905" y="112254"/>
                  </a:lnTo>
                  <a:lnTo>
                    <a:pt x="0" y="89486"/>
                  </a:lnTo>
                  <a:lnTo>
                    <a:pt x="2880" y="72833"/>
                  </a:lnTo>
                  <a:lnTo>
                    <a:pt x="28577" y="31107"/>
                  </a:lnTo>
                  <a:lnTo>
                    <a:pt x="75684" y="4331"/>
                  </a:lnTo>
                  <a:lnTo>
                    <a:pt x="215879" y="104"/>
                  </a:lnTo>
                  <a:lnTo>
                    <a:pt x="377694" y="69"/>
                  </a:lnTo>
                  <a:lnTo>
                    <a:pt x="539910" y="0"/>
                  </a:lnTo>
                  <a:lnTo>
                    <a:pt x="593976" y="7"/>
                  </a:lnTo>
                  <a:lnTo>
                    <a:pt x="648066" y="69"/>
                  </a:lnTo>
                  <a:lnTo>
                    <a:pt x="694186" y="9175"/>
                  </a:lnTo>
                  <a:lnTo>
                    <a:pt x="732210" y="37219"/>
                  </a:lnTo>
                  <a:lnTo>
                    <a:pt x="754737" y="86905"/>
                  </a:lnTo>
                  <a:lnTo>
                    <a:pt x="754595" y="105889"/>
                  </a:lnTo>
                  <a:lnTo>
                    <a:pt x="742390" y="142918"/>
                  </a:lnTo>
                  <a:lnTo>
                    <a:pt x="716016" y="171504"/>
                  </a:lnTo>
                  <a:lnTo>
                    <a:pt x="664957" y="192401"/>
                  </a:lnTo>
                  <a:lnTo>
                    <a:pt x="646161" y="193698"/>
                  </a:lnTo>
                  <a:close/>
                </a:path>
              </a:pathLst>
            </a:custGeom>
            <a:solidFill>
              <a:srgbClr val="BEA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200277" y="2849769"/>
            <a:ext cx="770890" cy="209550"/>
            <a:chOff x="200277" y="2849769"/>
            <a:chExt cx="770890" cy="209550"/>
          </a:xfrm>
        </p:grpSpPr>
        <p:sp>
          <p:nvSpPr>
            <p:cNvPr id="77" name="object 77"/>
            <p:cNvSpPr/>
            <p:nvPr/>
          </p:nvSpPr>
          <p:spPr>
            <a:xfrm>
              <a:off x="200277" y="2849769"/>
              <a:ext cx="770890" cy="209550"/>
            </a:xfrm>
            <a:custGeom>
              <a:avLst/>
              <a:gdLst/>
              <a:ahLst/>
              <a:cxnLst/>
              <a:rect l="l" t="t" r="r" b="b"/>
              <a:pathLst>
                <a:path w="770890" h="209550">
                  <a:moveTo>
                    <a:pt x="223501" y="209458"/>
                  </a:moveTo>
                  <a:lnTo>
                    <a:pt x="115479" y="209389"/>
                  </a:lnTo>
                  <a:lnTo>
                    <a:pt x="66759" y="200081"/>
                  </a:lnTo>
                  <a:lnTo>
                    <a:pt x="26255" y="171113"/>
                  </a:lnTo>
                  <a:lnTo>
                    <a:pt x="5961" y="138097"/>
                  </a:lnTo>
                  <a:lnTo>
                    <a:pt x="0" y="101659"/>
                  </a:lnTo>
                  <a:lnTo>
                    <a:pt x="8238" y="65612"/>
                  </a:lnTo>
                  <a:lnTo>
                    <a:pt x="30541" y="33772"/>
                  </a:lnTo>
                  <a:lnTo>
                    <a:pt x="64497" y="10674"/>
                  </a:lnTo>
                  <a:lnTo>
                    <a:pt x="104048" y="482"/>
                  </a:lnTo>
                  <a:lnTo>
                    <a:pt x="108970" y="0"/>
                  </a:lnTo>
                  <a:lnTo>
                    <a:pt x="654793" y="0"/>
                  </a:lnTo>
                  <a:lnTo>
                    <a:pt x="676720" y="1716"/>
                  </a:lnTo>
                  <a:lnTo>
                    <a:pt x="697441" y="6975"/>
                  </a:lnTo>
                  <a:lnTo>
                    <a:pt x="698978" y="7684"/>
                  </a:lnTo>
                  <a:lnTo>
                    <a:pt x="111351" y="7719"/>
                  </a:lnTo>
                  <a:lnTo>
                    <a:pt x="106588" y="7880"/>
                  </a:lnTo>
                  <a:lnTo>
                    <a:pt x="66838" y="18052"/>
                  </a:lnTo>
                  <a:lnTo>
                    <a:pt x="25548" y="51181"/>
                  </a:lnTo>
                  <a:lnTo>
                    <a:pt x="8156" y="97135"/>
                  </a:lnTo>
                  <a:lnTo>
                    <a:pt x="9061" y="119907"/>
                  </a:lnTo>
                  <a:lnTo>
                    <a:pt x="26173" y="158876"/>
                  </a:lnTo>
                  <a:lnTo>
                    <a:pt x="58702" y="186989"/>
                  </a:lnTo>
                  <a:lnTo>
                    <a:pt x="96289" y="199966"/>
                  </a:lnTo>
                  <a:lnTo>
                    <a:pt x="116749" y="201508"/>
                  </a:lnTo>
                  <a:lnTo>
                    <a:pt x="699320" y="201508"/>
                  </a:lnTo>
                  <a:lnTo>
                    <a:pt x="693571" y="203840"/>
                  </a:lnTo>
                  <a:lnTo>
                    <a:pt x="672575" y="208424"/>
                  </a:lnTo>
                  <a:lnTo>
                    <a:pt x="665748" y="209389"/>
                  </a:lnTo>
                  <a:lnTo>
                    <a:pt x="385533" y="209389"/>
                  </a:lnTo>
                  <a:lnTo>
                    <a:pt x="223501" y="209458"/>
                  </a:lnTo>
                  <a:close/>
                </a:path>
                <a:path w="770890" h="209550">
                  <a:moveTo>
                    <a:pt x="699320" y="201508"/>
                  </a:moveTo>
                  <a:lnTo>
                    <a:pt x="654317" y="201508"/>
                  </a:lnTo>
                  <a:lnTo>
                    <a:pt x="673113" y="200212"/>
                  </a:lnTo>
                  <a:lnTo>
                    <a:pt x="691090" y="196201"/>
                  </a:lnTo>
                  <a:lnTo>
                    <a:pt x="739041" y="166055"/>
                  </a:lnTo>
                  <a:lnTo>
                    <a:pt x="762752" y="113700"/>
                  </a:lnTo>
                  <a:lnTo>
                    <a:pt x="762804" y="94648"/>
                  </a:lnTo>
                  <a:lnTo>
                    <a:pt x="759001" y="76832"/>
                  </a:lnTo>
                  <a:lnTo>
                    <a:pt x="722441" y="28595"/>
                  </a:lnTo>
                  <a:lnTo>
                    <a:pt x="680220" y="10202"/>
                  </a:lnTo>
                  <a:lnTo>
                    <a:pt x="548020" y="7684"/>
                  </a:lnTo>
                  <a:lnTo>
                    <a:pt x="698978" y="7684"/>
                  </a:lnTo>
                  <a:lnTo>
                    <a:pt x="734968" y="28786"/>
                  </a:lnTo>
                  <a:lnTo>
                    <a:pt x="766135" y="74244"/>
                  </a:lnTo>
                  <a:lnTo>
                    <a:pt x="770662" y="114238"/>
                  </a:lnTo>
                  <a:lnTo>
                    <a:pt x="766661" y="134165"/>
                  </a:lnTo>
                  <a:lnTo>
                    <a:pt x="758403" y="152704"/>
                  </a:lnTo>
                  <a:lnTo>
                    <a:pt x="746082" y="169827"/>
                  </a:lnTo>
                  <a:lnTo>
                    <a:pt x="730444" y="184723"/>
                  </a:lnTo>
                  <a:lnTo>
                    <a:pt x="712900" y="196000"/>
                  </a:lnTo>
                  <a:lnTo>
                    <a:pt x="699320" y="201508"/>
                  </a:lnTo>
                  <a:close/>
                </a:path>
                <a:path w="770890" h="209550">
                  <a:moveTo>
                    <a:pt x="659080" y="209549"/>
                  </a:moveTo>
                  <a:lnTo>
                    <a:pt x="385533" y="209389"/>
                  </a:lnTo>
                  <a:lnTo>
                    <a:pt x="665748" y="209389"/>
                  </a:lnTo>
                  <a:lnTo>
                    <a:pt x="659080" y="209549"/>
                  </a:lnTo>
                  <a:close/>
                </a:path>
              </a:pathLst>
            </a:custGeom>
            <a:solidFill>
              <a:srgbClr val="081B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08433" y="2857419"/>
              <a:ext cx="755015" cy="194310"/>
            </a:xfrm>
            <a:custGeom>
              <a:avLst/>
              <a:gdLst/>
              <a:ahLst/>
              <a:cxnLst/>
              <a:rect l="l" t="t" r="r" b="b"/>
              <a:pathLst>
                <a:path w="755015" h="194310">
                  <a:moveTo>
                    <a:pt x="646161" y="193698"/>
                  </a:moveTo>
                  <a:lnTo>
                    <a:pt x="108593" y="193698"/>
                  </a:lnTo>
                  <a:lnTo>
                    <a:pt x="88132" y="192155"/>
                  </a:lnTo>
                  <a:lnTo>
                    <a:pt x="50545" y="179179"/>
                  </a:lnTo>
                  <a:lnTo>
                    <a:pt x="18017" y="151158"/>
                  </a:lnTo>
                  <a:lnTo>
                    <a:pt x="905" y="112254"/>
                  </a:lnTo>
                  <a:lnTo>
                    <a:pt x="0" y="89486"/>
                  </a:lnTo>
                  <a:lnTo>
                    <a:pt x="2880" y="72833"/>
                  </a:lnTo>
                  <a:lnTo>
                    <a:pt x="28577" y="31107"/>
                  </a:lnTo>
                  <a:lnTo>
                    <a:pt x="75684" y="4331"/>
                  </a:lnTo>
                  <a:lnTo>
                    <a:pt x="215879" y="104"/>
                  </a:lnTo>
                  <a:lnTo>
                    <a:pt x="377694" y="69"/>
                  </a:lnTo>
                  <a:lnTo>
                    <a:pt x="539910" y="0"/>
                  </a:lnTo>
                  <a:lnTo>
                    <a:pt x="593976" y="7"/>
                  </a:lnTo>
                  <a:lnTo>
                    <a:pt x="648066" y="69"/>
                  </a:lnTo>
                  <a:lnTo>
                    <a:pt x="694186" y="9175"/>
                  </a:lnTo>
                  <a:lnTo>
                    <a:pt x="732210" y="37219"/>
                  </a:lnTo>
                  <a:lnTo>
                    <a:pt x="754737" y="86905"/>
                  </a:lnTo>
                  <a:lnTo>
                    <a:pt x="754595" y="105889"/>
                  </a:lnTo>
                  <a:lnTo>
                    <a:pt x="742390" y="142918"/>
                  </a:lnTo>
                  <a:lnTo>
                    <a:pt x="716016" y="171504"/>
                  </a:lnTo>
                  <a:lnTo>
                    <a:pt x="664957" y="192401"/>
                  </a:lnTo>
                  <a:lnTo>
                    <a:pt x="646161" y="193698"/>
                  </a:lnTo>
                  <a:close/>
                </a:path>
              </a:pathLst>
            </a:custGeom>
            <a:solidFill>
              <a:srgbClr val="BEA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200277" y="3890154"/>
            <a:ext cx="770890" cy="209550"/>
            <a:chOff x="200277" y="3890154"/>
            <a:chExt cx="770890" cy="209550"/>
          </a:xfrm>
        </p:grpSpPr>
        <p:sp>
          <p:nvSpPr>
            <p:cNvPr id="80" name="object 80"/>
            <p:cNvSpPr/>
            <p:nvPr/>
          </p:nvSpPr>
          <p:spPr>
            <a:xfrm>
              <a:off x="200277" y="3890154"/>
              <a:ext cx="770890" cy="209550"/>
            </a:xfrm>
            <a:custGeom>
              <a:avLst/>
              <a:gdLst/>
              <a:ahLst/>
              <a:cxnLst/>
              <a:rect l="l" t="t" r="r" b="b"/>
              <a:pathLst>
                <a:path w="770890" h="209550">
                  <a:moveTo>
                    <a:pt x="223501" y="209458"/>
                  </a:moveTo>
                  <a:lnTo>
                    <a:pt x="115479" y="209389"/>
                  </a:lnTo>
                  <a:lnTo>
                    <a:pt x="66759" y="200081"/>
                  </a:lnTo>
                  <a:lnTo>
                    <a:pt x="26255" y="171113"/>
                  </a:lnTo>
                  <a:lnTo>
                    <a:pt x="5961" y="138097"/>
                  </a:lnTo>
                  <a:lnTo>
                    <a:pt x="0" y="101659"/>
                  </a:lnTo>
                  <a:lnTo>
                    <a:pt x="8238" y="65612"/>
                  </a:lnTo>
                  <a:lnTo>
                    <a:pt x="30541" y="33772"/>
                  </a:lnTo>
                  <a:lnTo>
                    <a:pt x="64497" y="10674"/>
                  </a:lnTo>
                  <a:lnTo>
                    <a:pt x="104048" y="482"/>
                  </a:lnTo>
                  <a:lnTo>
                    <a:pt x="108970" y="0"/>
                  </a:lnTo>
                  <a:lnTo>
                    <a:pt x="654793" y="0"/>
                  </a:lnTo>
                  <a:lnTo>
                    <a:pt x="676720" y="1716"/>
                  </a:lnTo>
                  <a:lnTo>
                    <a:pt x="697441" y="6975"/>
                  </a:lnTo>
                  <a:lnTo>
                    <a:pt x="698978" y="7684"/>
                  </a:lnTo>
                  <a:lnTo>
                    <a:pt x="111351" y="7719"/>
                  </a:lnTo>
                  <a:lnTo>
                    <a:pt x="106588" y="7880"/>
                  </a:lnTo>
                  <a:lnTo>
                    <a:pt x="66838" y="18052"/>
                  </a:lnTo>
                  <a:lnTo>
                    <a:pt x="25548" y="51181"/>
                  </a:lnTo>
                  <a:lnTo>
                    <a:pt x="8156" y="97135"/>
                  </a:lnTo>
                  <a:lnTo>
                    <a:pt x="9061" y="119907"/>
                  </a:lnTo>
                  <a:lnTo>
                    <a:pt x="26173" y="158876"/>
                  </a:lnTo>
                  <a:lnTo>
                    <a:pt x="58702" y="186989"/>
                  </a:lnTo>
                  <a:lnTo>
                    <a:pt x="96289" y="199966"/>
                  </a:lnTo>
                  <a:lnTo>
                    <a:pt x="116749" y="201508"/>
                  </a:lnTo>
                  <a:lnTo>
                    <a:pt x="699320" y="201508"/>
                  </a:lnTo>
                  <a:lnTo>
                    <a:pt x="693571" y="203840"/>
                  </a:lnTo>
                  <a:lnTo>
                    <a:pt x="672575" y="208424"/>
                  </a:lnTo>
                  <a:lnTo>
                    <a:pt x="665748" y="209389"/>
                  </a:lnTo>
                  <a:lnTo>
                    <a:pt x="385533" y="209389"/>
                  </a:lnTo>
                  <a:lnTo>
                    <a:pt x="223501" y="209458"/>
                  </a:lnTo>
                  <a:close/>
                </a:path>
                <a:path w="770890" h="209550">
                  <a:moveTo>
                    <a:pt x="699320" y="201508"/>
                  </a:moveTo>
                  <a:lnTo>
                    <a:pt x="654317" y="201508"/>
                  </a:lnTo>
                  <a:lnTo>
                    <a:pt x="673113" y="200212"/>
                  </a:lnTo>
                  <a:lnTo>
                    <a:pt x="691090" y="196201"/>
                  </a:lnTo>
                  <a:lnTo>
                    <a:pt x="739041" y="166055"/>
                  </a:lnTo>
                  <a:lnTo>
                    <a:pt x="762752" y="113700"/>
                  </a:lnTo>
                  <a:lnTo>
                    <a:pt x="762804" y="94648"/>
                  </a:lnTo>
                  <a:lnTo>
                    <a:pt x="759001" y="76832"/>
                  </a:lnTo>
                  <a:lnTo>
                    <a:pt x="722441" y="28595"/>
                  </a:lnTo>
                  <a:lnTo>
                    <a:pt x="680220" y="10202"/>
                  </a:lnTo>
                  <a:lnTo>
                    <a:pt x="548020" y="7684"/>
                  </a:lnTo>
                  <a:lnTo>
                    <a:pt x="698978" y="7684"/>
                  </a:lnTo>
                  <a:lnTo>
                    <a:pt x="734968" y="28786"/>
                  </a:lnTo>
                  <a:lnTo>
                    <a:pt x="766135" y="74244"/>
                  </a:lnTo>
                  <a:lnTo>
                    <a:pt x="770662" y="114238"/>
                  </a:lnTo>
                  <a:lnTo>
                    <a:pt x="766661" y="134165"/>
                  </a:lnTo>
                  <a:lnTo>
                    <a:pt x="758403" y="152704"/>
                  </a:lnTo>
                  <a:lnTo>
                    <a:pt x="746082" y="169827"/>
                  </a:lnTo>
                  <a:lnTo>
                    <a:pt x="730444" y="184723"/>
                  </a:lnTo>
                  <a:lnTo>
                    <a:pt x="712900" y="196000"/>
                  </a:lnTo>
                  <a:lnTo>
                    <a:pt x="699320" y="201508"/>
                  </a:lnTo>
                  <a:close/>
                </a:path>
                <a:path w="770890" h="209550">
                  <a:moveTo>
                    <a:pt x="659080" y="209549"/>
                  </a:moveTo>
                  <a:lnTo>
                    <a:pt x="385533" y="209389"/>
                  </a:lnTo>
                  <a:lnTo>
                    <a:pt x="665748" y="209389"/>
                  </a:lnTo>
                  <a:lnTo>
                    <a:pt x="659080" y="209549"/>
                  </a:lnTo>
                  <a:close/>
                </a:path>
              </a:pathLst>
            </a:custGeom>
            <a:solidFill>
              <a:srgbClr val="081B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08433" y="3897804"/>
              <a:ext cx="755015" cy="194310"/>
            </a:xfrm>
            <a:custGeom>
              <a:avLst/>
              <a:gdLst/>
              <a:ahLst/>
              <a:cxnLst/>
              <a:rect l="l" t="t" r="r" b="b"/>
              <a:pathLst>
                <a:path w="755015" h="194310">
                  <a:moveTo>
                    <a:pt x="646161" y="193698"/>
                  </a:moveTo>
                  <a:lnTo>
                    <a:pt x="108593" y="193698"/>
                  </a:lnTo>
                  <a:lnTo>
                    <a:pt x="88132" y="192155"/>
                  </a:lnTo>
                  <a:lnTo>
                    <a:pt x="50545" y="179179"/>
                  </a:lnTo>
                  <a:lnTo>
                    <a:pt x="18017" y="151158"/>
                  </a:lnTo>
                  <a:lnTo>
                    <a:pt x="905" y="112254"/>
                  </a:lnTo>
                  <a:lnTo>
                    <a:pt x="0" y="89486"/>
                  </a:lnTo>
                  <a:lnTo>
                    <a:pt x="2880" y="72833"/>
                  </a:lnTo>
                  <a:lnTo>
                    <a:pt x="28577" y="31107"/>
                  </a:lnTo>
                  <a:lnTo>
                    <a:pt x="75684" y="4331"/>
                  </a:lnTo>
                  <a:lnTo>
                    <a:pt x="215879" y="104"/>
                  </a:lnTo>
                  <a:lnTo>
                    <a:pt x="377694" y="69"/>
                  </a:lnTo>
                  <a:lnTo>
                    <a:pt x="539910" y="0"/>
                  </a:lnTo>
                  <a:lnTo>
                    <a:pt x="593976" y="7"/>
                  </a:lnTo>
                  <a:lnTo>
                    <a:pt x="648066" y="69"/>
                  </a:lnTo>
                  <a:lnTo>
                    <a:pt x="694186" y="9175"/>
                  </a:lnTo>
                  <a:lnTo>
                    <a:pt x="732210" y="37219"/>
                  </a:lnTo>
                  <a:lnTo>
                    <a:pt x="754737" y="86905"/>
                  </a:lnTo>
                  <a:lnTo>
                    <a:pt x="754595" y="105889"/>
                  </a:lnTo>
                  <a:lnTo>
                    <a:pt x="742390" y="142918"/>
                  </a:lnTo>
                  <a:lnTo>
                    <a:pt x="716016" y="171504"/>
                  </a:lnTo>
                  <a:lnTo>
                    <a:pt x="664957" y="192401"/>
                  </a:lnTo>
                  <a:lnTo>
                    <a:pt x="646161" y="193698"/>
                  </a:lnTo>
                  <a:close/>
                </a:path>
              </a:pathLst>
            </a:custGeom>
            <a:solidFill>
              <a:srgbClr val="BEA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200277" y="5040371"/>
            <a:ext cx="770890" cy="209550"/>
            <a:chOff x="200277" y="5040371"/>
            <a:chExt cx="770890" cy="209550"/>
          </a:xfrm>
        </p:grpSpPr>
        <p:sp>
          <p:nvSpPr>
            <p:cNvPr id="83" name="object 83"/>
            <p:cNvSpPr/>
            <p:nvPr/>
          </p:nvSpPr>
          <p:spPr>
            <a:xfrm>
              <a:off x="200277" y="5040371"/>
              <a:ext cx="770890" cy="209550"/>
            </a:xfrm>
            <a:custGeom>
              <a:avLst/>
              <a:gdLst/>
              <a:ahLst/>
              <a:cxnLst/>
              <a:rect l="l" t="t" r="r" b="b"/>
              <a:pathLst>
                <a:path w="770890" h="209550">
                  <a:moveTo>
                    <a:pt x="223501" y="209458"/>
                  </a:moveTo>
                  <a:lnTo>
                    <a:pt x="115479" y="209389"/>
                  </a:lnTo>
                  <a:lnTo>
                    <a:pt x="66759" y="200081"/>
                  </a:lnTo>
                  <a:lnTo>
                    <a:pt x="26255" y="171113"/>
                  </a:lnTo>
                  <a:lnTo>
                    <a:pt x="5961" y="138097"/>
                  </a:lnTo>
                  <a:lnTo>
                    <a:pt x="0" y="101659"/>
                  </a:lnTo>
                  <a:lnTo>
                    <a:pt x="8238" y="65612"/>
                  </a:lnTo>
                  <a:lnTo>
                    <a:pt x="30541" y="33772"/>
                  </a:lnTo>
                  <a:lnTo>
                    <a:pt x="64497" y="10674"/>
                  </a:lnTo>
                  <a:lnTo>
                    <a:pt x="104048" y="482"/>
                  </a:lnTo>
                  <a:lnTo>
                    <a:pt x="108970" y="0"/>
                  </a:lnTo>
                  <a:lnTo>
                    <a:pt x="654793" y="0"/>
                  </a:lnTo>
                  <a:lnTo>
                    <a:pt x="676720" y="1716"/>
                  </a:lnTo>
                  <a:lnTo>
                    <a:pt x="697441" y="6975"/>
                  </a:lnTo>
                  <a:lnTo>
                    <a:pt x="698978" y="7684"/>
                  </a:lnTo>
                  <a:lnTo>
                    <a:pt x="111351" y="7719"/>
                  </a:lnTo>
                  <a:lnTo>
                    <a:pt x="106588" y="7880"/>
                  </a:lnTo>
                  <a:lnTo>
                    <a:pt x="66838" y="18052"/>
                  </a:lnTo>
                  <a:lnTo>
                    <a:pt x="25548" y="51181"/>
                  </a:lnTo>
                  <a:lnTo>
                    <a:pt x="8156" y="97135"/>
                  </a:lnTo>
                  <a:lnTo>
                    <a:pt x="9061" y="119907"/>
                  </a:lnTo>
                  <a:lnTo>
                    <a:pt x="26173" y="158876"/>
                  </a:lnTo>
                  <a:lnTo>
                    <a:pt x="58702" y="186989"/>
                  </a:lnTo>
                  <a:lnTo>
                    <a:pt x="96289" y="199966"/>
                  </a:lnTo>
                  <a:lnTo>
                    <a:pt x="116749" y="201508"/>
                  </a:lnTo>
                  <a:lnTo>
                    <a:pt x="699320" y="201508"/>
                  </a:lnTo>
                  <a:lnTo>
                    <a:pt x="693571" y="203840"/>
                  </a:lnTo>
                  <a:lnTo>
                    <a:pt x="672575" y="208424"/>
                  </a:lnTo>
                  <a:lnTo>
                    <a:pt x="665748" y="209389"/>
                  </a:lnTo>
                  <a:lnTo>
                    <a:pt x="385533" y="209389"/>
                  </a:lnTo>
                  <a:lnTo>
                    <a:pt x="223501" y="209458"/>
                  </a:lnTo>
                  <a:close/>
                </a:path>
                <a:path w="770890" h="209550">
                  <a:moveTo>
                    <a:pt x="699320" y="201508"/>
                  </a:moveTo>
                  <a:lnTo>
                    <a:pt x="654317" y="201508"/>
                  </a:lnTo>
                  <a:lnTo>
                    <a:pt x="673113" y="200212"/>
                  </a:lnTo>
                  <a:lnTo>
                    <a:pt x="691090" y="196201"/>
                  </a:lnTo>
                  <a:lnTo>
                    <a:pt x="739041" y="166055"/>
                  </a:lnTo>
                  <a:lnTo>
                    <a:pt x="762752" y="113700"/>
                  </a:lnTo>
                  <a:lnTo>
                    <a:pt x="762804" y="94648"/>
                  </a:lnTo>
                  <a:lnTo>
                    <a:pt x="759001" y="76832"/>
                  </a:lnTo>
                  <a:lnTo>
                    <a:pt x="722441" y="28595"/>
                  </a:lnTo>
                  <a:lnTo>
                    <a:pt x="680220" y="10202"/>
                  </a:lnTo>
                  <a:lnTo>
                    <a:pt x="548020" y="7684"/>
                  </a:lnTo>
                  <a:lnTo>
                    <a:pt x="698978" y="7684"/>
                  </a:lnTo>
                  <a:lnTo>
                    <a:pt x="734968" y="28786"/>
                  </a:lnTo>
                  <a:lnTo>
                    <a:pt x="766135" y="74244"/>
                  </a:lnTo>
                  <a:lnTo>
                    <a:pt x="770662" y="114238"/>
                  </a:lnTo>
                  <a:lnTo>
                    <a:pt x="766661" y="134165"/>
                  </a:lnTo>
                  <a:lnTo>
                    <a:pt x="758403" y="152704"/>
                  </a:lnTo>
                  <a:lnTo>
                    <a:pt x="746082" y="169827"/>
                  </a:lnTo>
                  <a:lnTo>
                    <a:pt x="730444" y="184723"/>
                  </a:lnTo>
                  <a:lnTo>
                    <a:pt x="712900" y="196000"/>
                  </a:lnTo>
                  <a:lnTo>
                    <a:pt x="699320" y="201508"/>
                  </a:lnTo>
                  <a:close/>
                </a:path>
                <a:path w="770890" h="209550">
                  <a:moveTo>
                    <a:pt x="659080" y="209549"/>
                  </a:moveTo>
                  <a:lnTo>
                    <a:pt x="385533" y="209389"/>
                  </a:lnTo>
                  <a:lnTo>
                    <a:pt x="665748" y="209389"/>
                  </a:lnTo>
                  <a:lnTo>
                    <a:pt x="659080" y="209549"/>
                  </a:lnTo>
                  <a:close/>
                </a:path>
              </a:pathLst>
            </a:custGeom>
            <a:solidFill>
              <a:srgbClr val="081B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08433" y="5048021"/>
              <a:ext cx="755015" cy="194310"/>
            </a:xfrm>
            <a:custGeom>
              <a:avLst/>
              <a:gdLst/>
              <a:ahLst/>
              <a:cxnLst/>
              <a:rect l="l" t="t" r="r" b="b"/>
              <a:pathLst>
                <a:path w="755015" h="194310">
                  <a:moveTo>
                    <a:pt x="646161" y="193698"/>
                  </a:moveTo>
                  <a:lnTo>
                    <a:pt x="108593" y="193698"/>
                  </a:lnTo>
                  <a:lnTo>
                    <a:pt x="88132" y="192155"/>
                  </a:lnTo>
                  <a:lnTo>
                    <a:pt x="50545" y="179179"/>
                  </a:lnTo>
                  <a:lnTo>
                    <a:pt x="18017" y="151158"/>
                  </a:lnTo>
                  <a:lnTo>
                    <a:pt x="905" y="112254"/>
                  </a:lnTo>
                  <a:lnTo>
                    <a:pt x="0" y="89486"/>
                  </a:lnTo>
                  <a:lnTo>
                    <a:pt x="2880" y="72833"/>
                  </a:lnTo>
                  <a:lnTo>
                    <a:pt x="28577" y="31107"/>
                  </a:lnTo>
                  <a:lnTo>
                    <a:pt x="75684" y="4331"/>
                  </a:lnTo>
                  <a:lnTo>
                    <a:pt x="215879" y="104"/>
                  </a:lnTo>
                  <a:lnTo>
                    <a:pt x="377694" y="69"/>
                  </a:lnTo>
                  <a:lnTo>
                    <a:pt x="539910" y="0"/>
                  </a:lnTo>
                  <a:lnTo>
                    <a:pt x="593976" y="7"/>
                  </a:lnTo>
                  <a:lnTo>
                    <a:pt x="648066" y="69"/>
                  </a:lnTo>
                  <a:lnTo>
                    <a:pt x="694186" y="9175"/>
                  </a:lnTo>
                  <a:lnTo>
                    <a:pt x="732210" y="37219"/>
                  </a:lnTo>
                  <a:lnTo>
                    <a:pt x="754737" y="86905"/>
                  </a:lnTo>
                  <a:lnTo>
                    <a:pt x="754595" y="105889"/>
                  </a:lnTo>
                  <a:lnTo>
                    <a:pt x="742390" y="142918"/>
                  </a:lnTo>
                  <a:lnTo>
                    <a:pt x="716016" y="171504"/>
                  </a:lnTo>
                  <a:lnTo>
                    <a:pt x="664957" y="192401"/>
                  </a:lnTo>
                  <a:lnTo>
                    <a:pt x="646161" y="193698"/>
                  </a:lnTo>
                  <a:close/>
                </a:path>
              </a:pathLst>
            </a:custGeom>
            <a:solidFill>
              <a:srgbClr val="BEA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200277" y="6265804"/>
            <a:ext cx="770890" cy="209550"/>
            <a:chOff x="200277" y="6265804"/>
            <a:chExt cx="770890" cy="209550"/>
          </a:xfrm>
        </p:grpSpPr>
        <p:sp>
          <p:nvSpPr>
            <p:cNvPr id="86" name="object 86"/>
            <p:cNvSpPr/>
            <p:nvPr/>
          </p:nvSpPr>
          <p:spPr>
            <a:xfrm>
              <a:off x="200277" y="6265804"/>
              <a:ext cx="770890" cy="209550"/>
            </a:xfrm>
            <a:custGeom>
              <a:avLst/>
              <a:gdLst/>
              <a:ahLst/>
              <a:cxnLst/>
              <a:rect l="l" t="t" r="r" b="b"/>
              <a:pathLst>
                <a:path w="770890" h="209550">
                  <a:moveTo>
                    <a:pt x="223501" y="209458"/>
                  </a:moveTo>
                  <a:lnTo>
                    <a:pt x="115479" y="209389"/>
                  </a:lnTo>
                  <a:lnTo>
                    <a:pt x="66759" y="200081"/>
                  </a:lnTo>
                  <a:lnTo>
                    <a:pt x="26255" y="171113"/>
                  </a:lnTo>
                  <a:lnTo>
                    <a:pt x="5961" y="138097"/>
                  </a:lnTo>
                  <a:lnTo>
                    <a:pt x="0" y="101659"/>
                  </a:lnTo>
                  <a:lnTo>
                    <a:pt x="8238" y="65612"/>
                  </a:lnTo>
                  <a:lnTo>
                    <a:pt x="30541" y="33772"/>
                  </a:lnTo>
                  <a:lnTo>
                    <a:pt x="64497" y="10674"/>
                  </a:lnTo>
                  <a:lnTo>
                    <a:pt x="104048" y="482"/>
                  </a:lnTo>
                  <a:lnTo>
                    <a:pt x="108970" y="0"/>
                  </a:lnTo>
                  <a:lnTo>
                    <a:pt x="654793" y="0"/>
                  </a:lnTo>
                  <a:lnTo>
                    <a:pt x="676720" y="1716"/>
                  </a:lnTo>
                  <a:lnTo>
                    <a:pt x="697441" y="6975"/>
                  </a:lnTo>
                  <a:lnTo>
                    <a:pt x="698978" y="7684"/>
                  </a:lnTo>
                  <a:lnTo>
                    <a:pt x="111351" y="7719"/>
                  </a:lnTo>
                  <a:lnTo>
                    <a:pt x="106588" y="7880"/>
                  </a:lnTo>
                  <a:lnTo>
                    <a:pt x="66838" y="18052"/>
                  </a:lnTo>
                  <a:lnTo>
                    <a:pt x="25548" y="51181"/>
                  </a:lnTo>
                  <a:lnTo>
                    <a:pt x="8156" y="97135"/>
                  </a:lnTo>
                  <a:lnTo>
                    <a:pt x="9061" y="119907"/>
                  </a:lnTo>
                  <a:lnTo>
                    <a:pt x="26173" y="158876"/>
                  </a:lnTo>
                  <a:lnTo>
                    <a:pt x="58702" y="186989"/>
                  </a:lnTo>
                  <a:lnTo>
                    <a:pt x="96289" y="199966"/>
                  </a:lnTo>
                  <a:lnTo>
                    <a:pt x="116749" y="201508"/>
                  </a:lnTo>
                  <a:lnTo>
                    <a:pt x="699320" y="201508"/>
                  </a:lnTo>
                  <a:lnTo>
                    <a:pt x="693571" y="203840"/>
                  </a:lnTo>
                  <a:lnTo>
                    <a:pt x="672575" y="208424"/>
                  </a:lnTo>
                  <a:lnTo>
                    <a:pt x="665748" y="209389"/>
                  </a:lnTo>
                  <a:lnTo>
                    <a:pt x="385533" y="209389"/>
                  </a:lnTo>
                  <a:lnTo>
                    <a:pt x="223501" y="209458"/>
                  </a:lnTo>
                  <a:close/>
                </a:path>
                <a:path w="770890" h="209550">
                  <a:moveTo>
                    <a:pt x="699320" y="201508"/>
                  </a:moveTo>
                  <a:lnTo>
                    <a:pt x="654317" y="201508"/>
                  </a:lnTo>
                  <a:lnTo>
                    <a:pt x="673113" y="200212"/>
                  </a:lnTo>
                  <a:lnTo>
                    <a:pt x="691090" y="196201"/>
                  </a:lnTo>
                  <a:lnTo>
                    <a:pt x="739041" y="166055"/>
                  </a:lnTo>
                  <a:lnTo>
                    <a:pt x="762752" y="113700"/>
                  </a:lnTo>
                  <a:lnTo>
                    <a:pt x="762804" y="94648"/>
                  </a:lnTo>
                  <a:lnTo>
                    <a:pt x="759001" y="76832"/>
                  </a:lnTo>
                  <a:lnTo>
                    <a:pt x="722441" y="28595"/>
                  </a:lnTo>
                  <a:lnTo>
                    <a:pt x="680220" y="10202"/>
                  </a:lnTo>
                  <a:lnTo>
                    <a:pt x="548020" y="7684"/>
                  </a:lnTo>
                  <a:lnTo>
                    <a:pt x="698978" y="7684"/>
                  </a:lnTo>
                  <a:lnTo>
                    <a:pt x="734968" y="28786"/>
                  </a:lnTo>
                  <a:lnTo>
                    <a:pt x="766135" y="74244"/>
                  </a:lnTo>
                  <a:lnTo>
                    <a:pt x="770662" y="114238"/>
                  </a:lnTo>
                  <a:lnTo>
                    <a:pt x="766661" y="134165"/>
                  </a:lnTo>
                  <a:lnTo>
                    <a:pt x="758403" y="152704"/>
                  </a:lnTo>
                  <a:lnTo>
                    <a:pt x="746082" y="169827"/>
                  </a:lnTo>
                  <a:lnTo>
                    <a:pt x="730444" y="184723"/>
                  </a:lnTo>
                  <a:lnTo>
                    <a:pt x="712900" y="196000"/>
                  </a:lnTo>
                  <a:lnTo>
                    <a:pt x="699320" y="201508"/>
                  </a:lnTo>
                  <a:close/>
                </a:path>
                <a:path w="770890" h="209550">
                  <a:moveTo>
                    <a:pt x="659080" y="209549"/>
                  </a:moveTo>
                  <a:lnTo>
                    <a:pt x="385533" y="209389"/>
                  </a:lnTo>
                  <a:lnTo>
                    <a:pt x="665748" y="209389"/>
                  </a:lnTo>
                  <a:lnTo>
                    <a:pt x="659080" y="209549"/>
                  </a:lnTo>
                  <a:close/>
                </a:path>
              </a:pathLst>
            </a:custGeom>
            <a:solidFill>
              <a:srgbClr val="081B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08433" y="6273454"/>
              <a:ext cx="755015" cy="194310"/>
            </a:xfrm>
            <a:custGeom>
              <a:avLst/>
              <a:gdLst/>
              <a:ahLst/>
              <a:cxnLst/>
              <a:rect l="l" t="t" r="r" b="b"/>
              <a:pathLst>
                <a:path w="755015" h="194310">
                  <a:moveTo>
                    <a:pt x="646161" y="193698"/>
                  </a:moveTo>
                  <a:lnTo>
                    <a:pt x="108593" y="193698"/>
                  </a:lnTo>
                  <a:lnTo>
                    <a:pt x="88132" y="192155"/>
                  </a:lnTo>
                  <a:lnTo>
                    <a:pt x="50545" y="179179"/>
                  </a:lnTo>
                  <a:lnTo>
                    <a:pt x="18017" y="151158"/>
                  </a:lnTo>
                  <a:lnTo>
                    <a:pt x="905" y="112254"/>
                  </a:lnTo>
                  <a:lnTo>
                    <a:pt x="0" y="89486"/>
                  </a:lnTo>
                  <a:lnTo>
                    <a:pt x="2880" y="72833"/>
                  </a:lnTo>
                  <a:lnTo>
                    <a:pt x="28577" y="31107"/>
                  </a:lnTo>
                  <a:lnTo>
                    <a:pt x="75684" y="4331"/>
                  </a:lnTo>
                  <a:lnTo>
                    <a:pt x="215879" y="104"/>
                  </a:lnTo>
                  <a:lnTo>
                    <a:pt x="377694" y="69"/>
                  </a:lnTo>
                  <a:lnTo>
                    <a:pt x="539910" y="0"/>
                  </a:lnTo>
                  <a:lnTo>
                    <a:pt x="593976" y="7"/>
                  </a:lnTo>
                  <a:lnTo>
                    <a:pt x="648066" y="69"/>
                  </a:lnTo>
                  <a:lnTo>
                    <a:pt x="694186" y="9175"/>
                  </a:lnTo>
                  <a:lnTo>
                    <a:pt x="732210" y="37219"/>
                  </a:lnTo>
                  <a:lnTo>
                    <a:pt x="754737" y="86905"/>
                  </a:lnTo>
                  <a:lnTo>
                    <a:pt x="754595" y="105889"/>
                  </a:lnTo>
                  <a:lnTo>
                    <a:pt x="742390" y="142918"/>
                  </a:lnTo>
                  <a:lnTo>
                    <a:pt x="716016" y="171504"/>
                  </a:lnTo>
                  <a:lnTo>
                    <a:pt x="664957" y="192401"/>
                  </a:lnTo>
                  <a:lnTo>
                    <a:pt x="646161" y="193698"/>
                  </a:lnTo>
                  <a:close/>
                </a:path>
              </a:pathLst>
            </a:custGeom>
            <a:solidFill>
              <a:srgbClr val="BEA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200277" y="7310259"/>
            <a:ext cx="770890" cy="209550"/>
            <a:chOff x="200277" y="7310259"/>
            <a:chExt cx="770890" cy="209550"/>
          </a:xfrm>
        </p:grpSpPr>
        <p:sp>
          <p:nvSpPr>
            <p:cNvPr id="89" name="object 89"/>
            <p:cNvSpPr/>
            <p:nvPr/>
          </p:nvSpPr>
          <p:spPr>
            <a:xfrm>
              <a:off x="200277" y="7310259"/>
              <a:ext cx="770890" cy="209550"/>
            </a:xfrm>
            <a:custGeom>
              <a:avLst/>
              <a:gdLst/>
              <a:ahLst/>
              <a:cxnLst/>
              <a:rect l="l" t="t" r="r" b="b"/>
              <a:pathLst>
                <a:path w="770890" h="209550">
                  <a:moveTo>
                    <a:pt x="223501" y="209458"/>
                  </a:moveTo>
                  <a:lnTo>
                    <a:pt x="115479" y="209389"/>
                  </a:lnTo>
                  <a:lnTo>
                    <a:pt x="66759" y="200081"/>
                  </a:lnTo>
                  <a:lnTo>
                    <a:pt x="26255" y="171113"/>
                  </a:lnTo>
                  <a:lnTo>
                    <a:pt x="5961" y="138097"/>
                  </a:lnTo>
                  <a:lnTo>
                    <a:pt x="0" y="101659"/>
                  </a:lnTo>
                  <a:lnTo>
                    <a:pt x="8238" y="65612"/>
                  </a:lnTo>
                  <a:lnTo>
                    <a:pt x="30541" y="33772"/>
                  </a:lnTo>
                  <a:lnTo>
                    <a:pt x="64497" y="10674"/>
                  </a:lnTo>
                  <a:lnTo>
                    <a:pt x="104048" y="482"/>
                  </a:lnTo>
                  <a:lnTo>
                    <a:pt x="108970" y="0"/>
                  </a:lnTo>
                  <a:lnTo>
                    <a:pt x="654793" y="0"/>
                  </a:lnTo>
                  <a:lnTo>
                    <a:pt x="676720" y="1716"/>
                  </a:lnTo>
                  <a:lnTo>
                    <a:pt x="697441" y="6975"/>
                  </a:lnTo>
                  <a:lnTo>
                    <a:pt x="698978" y="7684"/>
                  </a:lnTo>
                  <a:lnTo>
                    <a:pt x="111351" y="7719"/>
                  </a:lnTo>
                  <a:lnTo>
                    <a:pt x="106588" y="7880"/>
                  </a:lnTo>
                  <a:lnTo>
                    <a:pt x="66838" y="18052"/>
                  </a:lnTo>
                  <a:lnTo>
                    <a:pt x="25548" y="51181"/>
                  </a:lnTo>
                  <a:lnTo>
                    <a:pt x="8156" y="97135"/>
                  </a:lnTo>
                  <a:lnTo>
                    <a:pt x="9061" y="119907"/>
                  </a:lnTo>
                  <a:lnTo>
                    <a:pt x="26173" y="158876"/>
                  </a:lnTo>
                  <a:lnTo>
                    <a:pt x="58702" y="186989"/>
                  </a:lnTo>
                  <a:lnTo>
                    <a:pt x="96289" y="199966"/>
                  </a:lnTo>
                  <a:lnTo>
                    <a:pt x="116749" y="201508"/>
                  </a:lnTo>
                  <a:lnTo>
                    <a:pt x="699320" y="201508"/>
                  </a:lnTo>
                  <a:lnTo>
                    <a:pt x="693571" y="203840"/>
                  </a:lnTo>
                  <a:lnTo>
                    <a:pt x="672575" y="208424"/>
                  </a:lnTo>
                  <a:lnTo>
                    <a:pt x="665748" y="209389"/>
                  </a:lnTo>
                  <a:lnTo>
                    <a:pt x="385533" y="209389"/>
                  </a:lnTo>
                  <a:lnTo>
                    <a:pt x="223501" y="209458"/>
                  </a:lnTo>
                  <a:close/>
                </a:path>
                <a:path w="770890" h="209550">
                  <a:moveTo>
                    <a:pt x="699320" y="201508"/>
                  </a:moveTo>
                  <a:lnTo>
                    <a:pt x="654317" y="201508"/>
                  </a:lnTo>
                  <a:lnTo>
                    <a:pt x="673113" y="200212"/>
                  </a:lnTo>
                  <a:lnTo>
                    <a:pt x="691090" y="196201"/>
                  </a:lnTo>
                  <a:lnTo>
                    <a:pt x="739041" y="166055"/>
                  </a:lnTo>
                  <a:lnTo>
                    <a:pt x="762752" y="113700"/>
                  </a:lnTo>
                  <a:lnTo>
                    <a:pt x="762804" y="94648"/>
                  </a:lnTo>
                  <a:lnTo>
                    <a:pt x="759001" y="76832"/>
                  </a:lnTo>
                  <a:lnTo>
                    <a:pt x="722441" y="28595"/>
                  </a:lnTo>
                  <a:lnTo>
                    <a:pt x="680220" y="10202"/>
                  </a:lnTo>
                  <a:lnTo>
                    <a:pt x="548020" y="7684"/>
                  </a:lnTo>
                  <a:lnTo>
                    <a:pt x="698978" y="7684"/>
                  </a:lnTo>
                  <a:lnTo>
                    <a:pt x="734968" y="28786"/>
                  </a:lnTo>
                  <a:lnTo>
                    <a:pt x="766135" y="74244"/>
                  </a:lnTo>
                  <a:lnTo>
                    <a:pt x="770662" y="114238"/>
                  </a:lnTo>
                  <a:lnTo>
                    <a:pt x="766661" y="134165"/>
                  </a:lnTo>
                  <a:lnTo>
                    <a:pt x="758403" y="152704"/>
                  </a:lnTo>
                  <a:lnTo>
                    <a:pt x="746082" y="169827"/>
                  </a:lnTo>
                  <a:lnTo>
                    <a:pt x="730444" y="184723"/>
                  </a:lnTo>
                  <a:lnTo>
                    <a:pt x="712900" y="196000"/>
                  </a:lnTo>
                  <a:lnTo>
                    <a:pt x="699320" y="201508"/>
                  </a:lnTo>
                  <a:close/>
                </a:path>
                <a:path w="770890" h="209550">
                  <a:moveTo>
                    <a:pt x="659080" y="209549"/>
                  </a:moveTo>
                  <a:lnTo>
                    <a:pt x="385533" y="209389"/>
                  </a:lnTo>
                  <a:lnTo>
                    <a:pt x="665748" y="209389"/>
                  </a:lnTo>
                  <a:lnTo>
                    <a:pt x="659080" y="209549"/>
                  </a:lnTo>
                  <a:close/>
                </a:path>
              </a:pathLst>
            </a:custGeom>
            <a:solidFill>
              <a:srgbClr val="081B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08433" y="7317909"/>
              <a:ext cx="755015" cy="194310"/>
            </a:xfrm>
            <a:custGeom>
              <a:avLst/>
              <a:gdLst/>
              <a:ahLst/>
              <a:cxnLst/>
              <a:rect l="l" t="t" r="r" b="b"/>
              <a:pathLst>
                <a:path w="755015" h="194309">
                  <a:moveTo>
                    <a:pt x="646161" y="193698"/>
                  </a:moveTo>
                  <a:lnTo>
                    <a:pt x="108593" y="193698"/>
                  </a:lnTo>
                  <a:lnTo>
                    <a:pt x="88132" y="192155"/>
                  </a:lnTo>
                  <a:lnTo>
                    <a:pt x="50545" y="179179"/>
                  </a:lnTo>
                  <a:lnTo>
                    <a:pt x="18017" y="151158"/>
                  </a:lnTo>
                  <a:lnTo>
                    <a:pt x="905" y="112254"/>
                  </a:lnTo>
                  <a:lnTo>
                    <a:pt x="0" y="89486"/>
                  </a:lnTo>
                  <a:lnTo>
                    <a:pt x="2880" y="72833"/>
                  </a:lnTo>
                  <a:lnTo>
                    <a:pt x="28577" y="31107"/>
                  </a:lnTo>
                  <a:lnTo>
                    <a:pt x="75684" y="4331"/>
                  </a:lnTo>
                  <a:lnTo>
                    <a:pt x="215879" y="104"/>
                  </a:lnTo>
                  <a:lnTo>
                    <a:pt x="377694" y="69"/>
                  </a:lnTo>
                  <a:lnTo>
                    <a:pt x="539910" y="0"/>
                  </a:lnTo>
                  <a:lnTo>
                    <a:pt x="593976" y="7"/>
                  </a:lnTo>
                  <a:lnTo>
                    <a:pt x="648066" y="69"/>
                  </a:lnTo>
                  <a:lnTo>
                    <a:pt x="694186" y="9175"/>
                  </a:lnTo>
                  <a:lnTo>
                    <a:pt x="732210" y="37219"/>
                  </a:lnTo>
                  <a:lnTo>
                    <a:pt x="754737" y="86905"/>
                  </a:lnTo>
                  <a:lnTo>
                    <a:pt x="754595" y="105889"/>
                  </a:lnTo>
                  <a:lnTo>
                    <a:pt x="742390" y="142918"/>
                  </a:lnTo>
                  <a:lnTo>
                    <a:pt x="716016" y="171504"/>
                  </a:lnTo>
                  <a:lnTo>
                    <a:pt x="664957" y="192401"/>
                  </a:lnTo>
                  <a:lnTo>
                    <a:pt x="646161" y="193698"/>
                  </a:lnTo>
                  <a:close/>
                </a:path>
              </a:pathLst>
            </a:custGeom>
            <a:solidFill>
              <a:srgbClr val="BEA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200277" y="8409998"/>
            <a:ext cx="770890" cy="209550"/>
            <a:chOff x="200277" y="8409998"/>
            <a:chExt cx="770890" cy="209550"/>
          </a:xfrm>
        </p:grpSpPr>
        <p:sp>
          <p:nvSpPr>
            <p:cNvPr id="92" name="object 92"/>
            <p:cNvSpPr/>
            <p:nvPr/>
          </p:nvSpPr>
          <p:spPr>
            <a:xfrm>
              <a:off x="200277" y="8409998"/>
              <a:ext cx="770890" cy="209550"/>
            </a:xfrm>
            <a:custGeom>
              <a:avLst/>
              <a:gdLst/>
              <a:ahLst/>
              <a:cxnLst/>
              <a:rect l="l" t="t" r="r" b="b"/>
              <a:pathLst>
                <a:path w="770890" h="209550">
                  <a:moveTo>
                    <a:pt x="223501" y="209458"/>
                  </a:moveTo>
                  <a:lnTo>
                    <a:pt x="115479" y="209389"/>
                  </a:lnTo>
                  <a:lnTo>
                    <a:pt x="66759" y="200081"/>
                  </a:lnTo>
                  <a:lnTo>
                    <a:pt x="26255" y="171113"/>
                  </a:lnTo>
                  <a:lnTo>
                    <a:pt x="5961" y="138097"/>
                  </a:lnTo>
                  <a:lnTo>
                    <a:pt x="0" y="101659"/>
                  </a:lnTo>
                  <a:lnTo>
                    <a:pt x="8238" y="65612"/>
                  </a:lnTo>
                  <a:lnTo>
                    <a:pt x="30541" y="33772"/>
                  </a:lnTo>
                  <a:lnTo>
                    <a:pt x="64497" y="10674"/>
                  </a:lnTo>
                  <a:lnTo>
                    <a:pt x="104048" y="482"/>
                  </a:lnTo>
                  <a:lnTo>
                    <a:pt x="108970" y="0"/>
                  </a:lnTo>
                  <a:lnTo>
                    <a:pt x="654793" y="0"/>
                  </a:lnTo>
                  <a:lnTo>
                    <a:pt x="676720" y="1716"/>
                  </a:lnTo>
                  <a:lnTo>
                    <a:pt x="697441" y="6975"/>
                  </a:lnTo>
                  <a:lnTo>
                    <a:pt x="698978" y="7684"/>
                  </a:lnTo>
                  <a:lnTo>
                    <a:pt x="111351" y="7719"/>
                  </a:lnTo>
                  <a:lnTo>
                    <a:pt x="106588" y="7880"/>
                  </a:lnTo>
                  <a:lnTo>
                    <a:pt x="66838" y="18052"/>
                  </a:lnTo>
                  <a:lnTo>
                    <a:pt x="25548" y="51181"/>
                  </a:lnTo>
                  <a:lnTo>
                    <a:pt x="8156" y="97135"/>
                  </a:lnTo>
                  <a:lnTo>
                    <a:pt x="9061" y="119907"/>
                  </a:lnTo>
                  <a:lnTo>
                    <a:pt x="26173" y="158876"/>
                  </a:lnTo>
                  <a:lnTo>
                    <a:pt x="58702" y="186989"/>
                  </a:lnTo>
                  <a:lnTo>
                    <a:pt x="96289" y="199966"/>
                  </a:lnTo>
                  <a:lnTo>
                    <a:pt x="116749" y="201508"/>
                  </a:lnTo>
                  <a:lnTo>
                    <a:pt x="699320" y="201508"/>
                  </a:lnTo>
                  <a:lnTo>
                    <a:pt x="693571" y="203840"/>
                  </a:lnTo>
                  <a:lnTo>
                    <a:pt x="672575" y="208424"/>
                  </a:lnTo>
                  <a:lnTo>
                    <a:pt x="665748" y="209389"/>
                  </a:lnTo>
                  <a:lnTo>
                    <a:pt x="385533" y="209389"/>
                  </a:lnTo>
                  <a:lnTo>
                    <a:pt x="223501" y="209458"/>
                  </a:lnTo>
                  <a:close/>
                </a:path>
                <a:path w="770890" h="209550">
                  <a:moveTo>
                    <a:pt x="699320" y="201508"/>
                  </a:moveTo>
                  <a:lnTo>
                    <a:pt x="654317" y="201508"/>
                  </a:lnTo>
                  <a:lnTo>
                    <a:pt x="673113" y="200212"/>
                  </a:lnTo>
                  <a:lnTo>
                    <a:pt x="691090" y="196201"/>
                  </a:lnTo>
                  <a:lnTo>
                    <a:pt x="739041" y="166055"/>
                  </a:lnTo>
                  <a:lnTo>
                    <a:pt x="762752" y="113700"/>
                  </a:lnTo>
                  <a:lnTo>
                    <a:pt x="762804" y="94648"/>
                  </a:lnTo>
                  <a:lnTo>
                    <a:pt x="759001" y="76832"/>
                  </a:lnTo>
                  <a:lnTo>
                    <a:pt x="722441" y="28595"/>
                  </a:lnTo>
                  <a:lnTo>
                    <a:pt x="680220" y="10202"/>
                  </a:lnTo>
                  <a:lnTo>
                    <a:pt x="548020" y="7684"/>
                  </a:lnTo>
                  <a:lnTo>
                    <a:pt x="698978" y="7684"/>
                  </a:lnTo>
                  <a:lnTo>
                    <a:pt x="734968" y="28786"/>
                  </a:lnTo>
                  <a:lnTo>
                    <a:pt x="766135" y="74244"/>
                  </a:lnTo>
                  <a:lnTo>
                    <a:pt x="770662" y="114238"/>
                  </a:lnTo>
                  <a:lnTo>
                    <a:pt x="766661" y="134165"/>
                  </a:lnTo>
                  <a:lnTo>
                    <a:pt x="758403" y="152704"/>
                  </a:lnTo>
                  <a:lnTo>
                    <a:pt x="746082" y="169827"/>
                  </a:lnTo>
                  <a:lnTo>
                    <a:pt x="730444" y="184723"/>
                  </a:lnTo>
                  <a:lnTo>
                    <a:pt x="712900" y="196000"/>
                  </a:lnTo>
                  <a:lnTo>
                    <a:pt x="699320" y="201508"/>
                  </a:lnTo>
                  <a:close/>
                </a:path>
                <a:path w="770890" h="209550">
                  <a:moveTo>
                    <a:pt x="659080" y="209549"/>
                  </a:moveTo>
                  <a:lnTo>
                    <a:pt x="385533" y="209389"/>
                  </a:lnTo>
                  <a:lnTo>
                    <a:pt x="665748" y="209389"/>
                  </a:lnTo>
                  <a:lnTo>
                    <a:pt x="659080" y="209549"/>
                  </a:lnTo>
                  <a:close/>
                </a:path>
              </a:pathLst>
            </a:custGeom>
            <a:solidFill>
              <a:srgbClr val="081B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08433" y="8417648"/>
              <a:ext cx="755015" cy="194310"/>
            </a:xfrm>
            <a:custGeom>
              <a:avLst/>
              <a:gdLst/>
              <a:ahLst/>
              <a:cxnLst/>
              <a:rect l="l" t="t" r="r" b="b"/>
              <a:pathLst>
                <a:path w="755015" h="194309">
                  <a:moveTo>
                    <a:pt x="646161" y="193698"/>
                  </a:moveTo>
                  <a:lnTo>
                    <a:pt x="108593" y="193698"/>
                  </a:lnTo>
                  <a:lnTo>
                    <a:pt x="88132" y="192155"/>
                  </a:lnTo>
                  <a:lnTo>
                    <a:pt x="50545" y="179179"/>
                  </a:lnTo>
                  <a:lnTo>
                    <a:pt x="18017" y="151158"/>
                  </a:lnTo>
                  <a:lnTo>
                    <a:pt x="905" y="112254"/>
                  </a:lnTo>
                  <a:lnTo>
                    <a:pt x="0" y="89486"/>
                  </a:lnTo>
                  <a:lnTo>
                    <a:pt x="2880" y="72833"/>
                  </a:lnTo>
                  <a:lnTo>
                    <a:pt x="28577" y="31107"/>
                  </a:lnTo>
                  <a:lnTo>
                    <a:pt x="75684" y="4331"/>
                  </a:lnTo>
                  <a:lnTo>
                    <a:pt x="215879" y="104"/>
                  </a:lnTo>
                  <a:lnTo>
                    <a:pt x="377694" y="69"/>
                  </a:lnTo>
                  <a:lnTo>
                    <a:pt x="539910" y="0"/>
                  </a:lnTo>
                  <a:lnTo>
                    <a:pt x="593976" y="7"/>
                  </a:lnTo>
                  <a:lnTo>
                    <a:pt x="648066" y="69"/>
                  </a:lnTo>
                  <a:lnTo>
                    <a:pt x="694186" y="9175"/>
                  </a:lnTo>
                  <a:lnTo>
                    <a:pt x="732210" y="37219"/>
                  </a:lnTo>
                  <a:lnTo>
                    <a:pt x="754737" y="86905"/>
                  </a:lnTo>
                  <a:lnTo>
                    <a:pt x="754595" y="105889"/>
                  </a:lnTo>
                  <a:lnTo>
                    <a:pt x="742390" y="142918"/>
                  </a:lnTo>
                  <a:lnTo>
                    <a:pt x="716016" y="171504"/>
                  </a:lnTo>
                  <a:lnTo>
                    <a:pt x="664957" y="192401"/>
                  </a:lnTo>
                  <a:lnTo>
                    <a:pt x="646161" y="193698"/>
                  </a:lnTo>
                  <a:close/>
                </a:path>
              </a:pathLst>
            </a:custGeom>
            <a:solidFill>
              <a:srgbClr val="BEA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85223" y="1967581"/>
            <a:ext cx="458470" cy="916305"/>
          </a:xfrm>
          <a:custGeom>
            <a:avLst/>
            <a:gdLst/>
            <a:ahLst/>
            <a:cxnLst/>
            <a:rect l="l" t="t" r="r" b="b"/>
            <a:pathLst>
              <a:path w="458469" h="916305">
                <a:moveTo>
                  <a:pt x="0" y="0"/>
                </a:moveTo>
                <a:lnTo>
                  <a:pt x="457993" y="457993"/>
                </a:lnTo>
                <a:lnTo>
                  <a:pt x="0" y="915985"/>
                </a:lnTo>
                <a:lnTo>
                  <a:pt x="0" y="0"/>
                </a:lnTo>
                <a:close/>
              </a:path>
            </a:pathLst>
          </a:custGeom>
          <a:solidFill>
            <a:srgbClr val="BEA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13494" y="696046"/>
            <a:ext cx="1126109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700" spc="45" dirty="0">
                <a:solidFill>
                  <a:srgbClr val="FFFFFF"/>
                </a:solidFill>
              </a:rPr>
              <a:t>PROFILUL</a:t>
            </a:r>
            <a:r>
              <a:rPr sz="4700" spc="-35" dirty="0">
                <a:solidFill>
                  <a:srgbClr val="FFFFFF"/>
                </a:solidFill>
              </a:rPr>
              <a:t> </a:t>
            </a:r>
            <a:r>
              <a:rPr sz="4700" spc="55" dirty="0">
                <a:solidFill>
                  <a:srgbClr val="FFFFFF"/>
                </a:solidFill>
              </a:rPr>
              <a:t>ANTREPRENORULUI</a:t>
            </a:r>
            <a:r>
              <a:rPr sz="4700" spc="-30" dirty="0">
                <a:solidFill>
                  <a:srgbClr val="FFFFFF"/>
                </a:solidFill>
              </a:rPr>
              <a:t> </a:t>
            </a:r>
            <a:r>
              <a:rPr sz="4700" spc="114" dirty="0">
                <a:solidFill>
                  <a:srgbClr val="FFFFFF"/>
                </a:solidFill>
              </a:rPr>
              <a:t>2022</a:t>
            </a:r>
            <a:endParaRPr sz="4700"/>
          </a:p>
        </p:txBody>
      </p:sp>
      <p:sp>
        <p:nvSpPr>
          <p:cNvPr id="5" name="object 5"/>
          <p:cNvSpPr txBox="1"/>
          <p:nvPr/>
        </p:nvSpPr>
        <p:spPr>
          <a:xfrm>
            <a:off x="2249816" y="2225863"/>
            <a:ext cx="11235690" cy="72929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10"/>
              </a:spcBef>
            </a:pPr>
            <a:r>
              <a:rPr sz="3400" spc="135" dirty="0">
                <a:solidFill>
                  <a:srgbClr val="FFFFFF"/>
                </a:solidFill>
                <a:latin typeface="Tahoma"/>
                <a:cs typeface="Tahoma"/>
              </a:rPr>
              <a:t>Bărbat,</a:t>
            </a:r>
            <a:r>
              <a:rPr sz="3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165" dirty="0">
                <a:solidFill>
                  <a:srgbClr val="FFFFFF"/>
                </a:solidFill>
                <a:latin typeface="Tahoma"/>
                <a:cs typeface="Tahoma"/>
              </a:rPr>
              <a:t>în</a:t>
            </a:r>
            <a:r>
              <a:rPr sz="3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229" dirty="0">
                <a:solidFill>
                  <a:srgbClr val="FFFFFF"/>
                </a:solidFill>
                <a:latin typeface="Tahoma"/>
                <a:cs typeface="Tahoma"/>
              </a:rPr>
              <a:t>medie</a:t>
            </a:r>
            <a:r>
              <a:rPr sz="3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204" dirty="0">
                <a:solidFill>
                  <a:srgbClr val="FFFFFF"/>
                </a:solidFill>
                <a:latin typeface="Tahoma"/>
                <a:cs typeface="Tahoma"/>
              </a:rPr>
              <a:t>50</a:t>
            </a:r>
            <a:r>
              <a:rPr sz="3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23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100" dirty="0">
                <a:solidFill>
                  <a:srgbClr val="FFFFFF"/>
                </a:solidFill>
                <a:latin typeface="Tahoma"/>
                <a:cs typeface="Tahoma"/>
              </a:rPr>
              <a:t>ani,</a:t>
            </a:r>
            <a:r>
              <a:rPr sz="3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180" dirty="0">
                <a:solidFill>
                  <a:srgbClr val="FFFFFF"/>
                </a:solidFill>
                <a:latin typeface="Tahoma"/>
                <a:cs typeface="Tahoma"/>
              </a:rPr>
              <a:t>căsătorit</a:t>
            </a:r>
            <a:endParaRPr sz="3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300">
              <a:latin typeface="Tahoma"/>
              <a:cs typeface="Tahoma"/>
            </a:endParaRPr>
          </a:p>
          <a:p>
            <a:pPr marL="121285">
              <a:lnSpc>
                <a:spcPct val="100000"/>
              </a:lnSpc>
            </a:pPr>
            <a:r>
              <a:rPr sz="3400" spc="160" dirty="0">
                <a:solidFill>
                  <a:srgbClr val="FFFFFF"/>
                </a:solidFill>
                <a:latin typeface="Tahoma"/>
                <a:cs typeface="Tahoma"/>
              </a:rPr>
              <a:t>Inginer</a:t>
            </a:r>
            <a:r>
              <a:rPr sz="3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260" dirty="0">
                <a:solidFill>
                  <a:srgbClr val="FFFFFF"/>
                </a:solidFill>
                <a:latin typeface="Tahoma"/>
                <a:cs typeface="Tahoma"/>
              </a:rPr>
              <a:t>cu</a:t>
            </a:r>
            <a:r>
              <a:rPr sz="3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204" dirty="0">
                <a:solidFill>
                  <a:srgbClr val="FFFFFF"/>
                </a:solidFill>
                <a:latin typeface="Tahoma"/>
                <a:cs typeface="Tahoma"/>
              </a:rPr>
              <a:t>studii</a:t>
            </a:r>
            <a:r>
              <a:rPr sz="3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180" dirty="0">
                <a:solidFill>
                  <a:srgbClr val="FFFFFF"/>
                </a:solidFill>
                <a:latin typeface="Tahoma"/>
                <a:cs typeface="Tahoma"/>
              </a:rPr>
              <a:t>universitare</a:t>
            </a:r>
            <a:r>
              <a:rPr sz="3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125" dirty="0">
                <a:solidFill>
                  <a:srgbClr val="FFFFFF"/>
                </a:solidFill>
                <a:latin typeface="Tahoma"/>
                <a:cs typeface="Tahoma"/>
              </a:rPr>
              <a:t>și</a:t>
            </a:r>
            <a:r>
              <a:rPr sz="3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200" dirty="0">
                <a:solidFill>
                  <a:srgbClr val="FFFFFF"/>
                </a:solidFill>
                <a:latin typeface="Tahoma"/>
                <a:cs typeface="Tahoma"/>
              </a:rPr>
              <a:t>postuniversitare</a:t>
            </a:r>
            <a:endParaRPr sz="3400">
              <a:latin typeface="Tahoma"/>
              <a:cs typeface="Tahoma"/>
            </a:endParaRPr>
          </a:p>
          <a:p>
            <a:pPr marL="121285" marR="5080" indent="-109220">
              <a:lnSpc>
                <a:spcPts val="10510"/>
              </a:lnSpc>
              <a:spcBef>
                <a:spcPts val="780"/>
              </a:spcBef>
            </a:pPr>
            <a:r>
              <a:rPr sz="3400" spc="315" dirty="0">
                <a:solidFill>
                  <a:srgbClr val="FFFFFF"/>
                </a:solidFill>
                <a:latin typeface="Tahoma"/>
                <a:cs typeface="Tahoma"/>
              </a:rPr>
              <a:t>Cu</a:t>
            </a:r>
            <a:r>
              <a:rPr sz="3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195" dirty="0">
                <a:solidFill>
                  <a:srgbClr val="FFFFFF"/>
                </a:solidFill>
                <a:latin typeface="Tahoma"/>
                <a:cs typeface="Tahoma"/>
              </a:rPr>
              <a:t>experiență</a:t>
            </a:r>
            <a:r>
              <a:rPr sz="3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195" dirty="0">
                <a:solidFill>
                  <a:srgbClr val="FFFFFF"/>
                </a:solidFill>
                <a:latin typeface="Tahoma"/>
                <a:cs typeface="Tahoma"/>
              </a:rPr>
              <a:t>antreprenorială</a:t>
            </a:r>
            <a:r>
              <a:rPr sz="3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229" dirty="0">
                <a:solidFill>
                  <a:srgbClr val="FFFFFF"/>
                </a:solidFill>
                <a:latin typeface="Tahoma"/>
                <a:cs typeface="Tahoma"/>
              </a:rPr>
              <a:t>medie</a:t>
            </a:r>
            <a:r>
              <a:rPr sz="3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23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204" dirty="0">
                <a:solidFill>
                  <a:srgbClr val="FFFFFF"/>
                </a:solidFill>
                <a:latin typeface="Tahoma"/>
                <a:cs typeface="Tahoma"/>
              </a:rPr>
              <a:t>peste</a:t>
            </a:r>
            <a:r>
              <a:rPr sz="3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204" dirty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sz="3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175" dirty="0">
                <a:solidFill>
                  <a:srgbClr val="FFFFFF"/>
                </a:solidFill>
                <a:latin typeface="Tahoma"/>
                <a:cs typeface="Tahoma"/>
              </a:rPr>
              <a:t>ani </a:t>
            </a:r>
            <a:r>
              <a:rPr sz="3400" spc="-10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250" dirty="0">
                <a:solidFill>
                  <a:srgbClr val="FFFFFF"/>
                </a:solidFill>
                <a:latin typeface="Tahoma"/>
                <a:cs typeface="Tahoma"/>
              </a:rPr>
              <a:t>Unic</a:t>
            </a:r>
            <a:r>
              <a:rPr sz="34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185" dirty="0">
                <a:solidFill>
                  <a:srgbClr val="FFFFFF"/>
                </a:solidFill>
                <a:latin typeface="Tahoma"/>
                <a:cs typeface="Tahoma"/>
              </a:rPr>
              <a:t>proprietar</a:t>
            </a:r>
            <a:r>
              <a:rPr sz="3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130" dirty="0">
                <a:solidFill>
                  <a:srgbClr val="FFFFFF"/>
                </a:solidFill>
                <a:latin typeface="Tahoma"/>
                <a:cs typeface="Tahoma"/>
              </a:rPr>
              <a:t>al</a:t>
            </a:r>
            <a:r>
              <a:rPr sz="3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175" dirty="0">
                <a:solidFill>
                  <a:srgbClr val="FFFFFF"/>
                </a:solidFill>
                <a:latin typeface="Tahoma"/>
                <a:cs typeface="Tahoma"/>
              </a:rPr>
              <a:t>afacerii</a:t>
            </a:r>
            <a:endParaRPr sz="3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650">
              <a:latin typeface="Tahoma"/>
              <a:cs typeface="Tahoma"/>
            </a:endParaRPr>
          </a:p>
          <a:p>
            <a:pPr marL="133350">
              <a:lnSpc>
                <a:spcPct val="100000"/>
              </a:lnSpc>
              <a:spcBef>
                <a:spcPts val="5"/>
              </a:spcBef>
            </a:pPr>
            <a:r>
              <a:rPr sz="3400" spc="254" dirty="0">
                <a:solidFill>
                  <a:srgbClr val="FFFFFF"/>
                </a:solidFill>
                <a:latin typeface="Tahoma"/>
                <a:cs typeface="Tahoma"/>
              </a:rPr>
              <a:t>Alocă</a:t>
            </a:r>
            <a:r>
              <a:rPr sz="3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204" dirty="0">
                <a:solidFill>
                  <a:srgbClr val="FFFFFF"/>
                </a:solidFill>
                <a:latin typeface="Tahoma"/>
                <a:cs typeface="Tahoma"/>
              </a:rPr>
              <a:t>40</a:t>
            </a:r>
            <a:r>
              <a:rPr sz="3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229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3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155" dirty="0">
                <a:solidFill>
                  <a:srgbClr val="FFFFFF"/>
                </a:solidFill>
                <a:latin typeface="Tahoma"/>
                <a:cs typeface="Tahoma"/>
              </a:rPr>
              <a:t>ore</a:t>
            </a:r>
            <a:r>
              <a:rPr sz="3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225" dirty="0">
                <a:solidFill>
                  <a:srgbClr val="FFFFFF"/>
                </a:solidFill>
                <a:latin typeface="Tahoma"/>
                <a:cs typeface="Tahoma"/>
              </a:rPr>
              <a:t>pe</a:t>
            </a:r>
            <a:r>
              <a:rPr sz="3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200" dirty="0">
                <a:solidFill>
                  <a:srgbClr val="FFFFFF"/>
                </a:solidFill>
                <a:latin typeface="Tahoma"/>
                <a:cs typeface="Tahoma"/>
              </a:rPr>
              <a:t>săptămână</a:t>
            </a:r>
            <a:r>
              <a:rPr sz="34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175" dirty="0">
                <a:solidFill>
                  <a:srgbClr val="FFFFFF"/>
                </a:solidFill>
                <a:latin typeface="Tahoma"/>
                <a:cs typeface="Tahoma"/>
              </a:rPr>
              <a:t>afacerii</a:t>
            </a:r>
            <a:endParaRPr sz="3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800">
              <a:latin typeface="Tahoma"/>
              <a:cs typeface="Tahoma"/>
            </a:endParaRPr>
          </a:p>
          <a:p>
            <a:pPr marL="133350">
              <a:lnSpc>
                <a:spcPct val="100000"/>
              </a:lnSpc>
            </a:pPr>
            <a:r>
              <a:rPr sz="3400" spc="180" dirty="0">
                <a:solidFill>
                  <a:srgbClr val="FFFFFF"/>
                </a:solidFill>
                <a:latin typeface="Tahoma"/>
                <a:cs typeface="Tahoma"/>
              </a:rPr>
              <a:t>Implică</a:t>
            </a:r>
            <a:r>
              <a:rPr sz="3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195" dirty="0">
                <a:solidFill>
                  <a:srgbClr val="FFFFFF"/>
                </a:solidFill>
                <a:latin typeface="Tahoma"/>
                <a:cs typeface="Tahoma"/>
              </a:rPr>
              <a:t>membrii</a:t>
            </a:r>
            <a:r>
              <a:rPr sz="3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175" dirty="0">
                <a:solidFill>
                  <a:srgbClr val="FFFFFF"/>
                </a:solidFill>
                <a:latin typeface="Tahoma"/>
                <a:cs typeface="Tahoma"/>
              </a:rPr>
              <a:t>familiei</a:t>
            </a:r>
            <a:r>
              <a:rPr sz="3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165" dirty="0">
                <a:solidFill>
                  <a:srgbClr val="FFFFFF"/>
                </a:solidFill>
                <a:latin typeface="Tahoma"/>
                <a:cs typeface="Tahoma"/>
              </a:rPr>
              <a:t>în</a:t>
            </a:r>
            <a:r>
              <a:rPr sz="34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195" dirty="0">
                <a:solidFill>
                  <a:srgbClr val="FFFFFF"/>
                </a:solidFill>
                <a:latin typeface="Tahoma"/>
                <a:cs typeface="Tahoma"/>
              </a:rPr>
              <a:t>derularea</a:t>
            </a:r>
            <a:r>
              <a:rPr sz="34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400" spc="175" dirty="0">
                <a:solidFill>
                  <a:srgbClr val="FFFFFF"/>
                </a:solidFill>
                <a:latin typeface="Tahoma"/>
                <a:cs typeface="Tahoma"/>
              </a:rPr>
              <a:t>afacerii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85223" y="3383388"/>
            <a:ext cx="458470" cy="916305"/>
          </a:xfrm>
          <a:custGeom>
            <a:avLst/>
            <a:gdLst/>
            <a:ahLst/>
            <a:cxnLst/>
            <a:rect l="l" t="t" r="r" b="b"/>
            <a:pathLst>
              <a:path w="458469" h="916304">
                <a:moveTo>
                  <a:pt x="0" y="0"/>
                </a:moveTo>
                <a:lnTo>
                  <a:pt x="457992" y="457992"/>
                </a:lnTo>
                <a:lnTo>
                  <a:pt x="0" y="915985"/>
                </a:lnTo>
                <a:lnTo>
                  <a:pt x="0" y="0"/>
                </a:lnTo>
                <a:close/>
              </a:path>
            </a:pathLst>
          </a:custGeom>
          <a:solidFill>
            <a:srgbClr val="BEA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223" y="4683658"/>
            <a:ext cx="458470" cy="916305"/>
          </a:xfrm>
          <a:custGeom>
            <a:avLst/>
            <a:gdLst/>
            <a:ahLst/>
            <a:cxnLst/>
            <a:rect l="l" t="t" r="r" b="b"/>
            <a:pathLst>
              <a:path w="458469" h="916304">
                <a:moveTo>
                  <a:pt x="457993" y="457992"/>
                </a:moveTo>
                <a:lnTo>
                  <a:pt x="0" y="915985"/>
                </a:lnTo>
                <a:lnTo>
                  <a:pt x="0" y="0"/>
                </a:lnTo>
                <a:lnTo>
                  <a:pt x="457993" y="457992"/>
                </a:lnTo>
                <a:close/>
              </a:path>
            </a:pathLst>
          </a:custGeom>
          <a:solidFill>
            <a:srgbClr val="BEA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5223" y="5971257"/>
            <a:ext cx="458470" cy="916305"/>
          </a:xfrm>
          <a:custGeom>
            <a:avLst/>
            <a:gdLst/>
            <a:ahLst/>
            <a:cxnLst/>
            <a:rect l="l" t="t" r="r" b="b"/>
            <a:pathLst>
              <a:path w="458469" h="916304">
                <a:moveTo>
                  <a:pt x="457992" y="457992"/>
                </a:moveTo>
                <a:lnTo>
                  <a:pt x="0" y="915985"/>
                </a:lnTo>
                <a:lnTo>
                  <a:pt x="0" y="0"/>
                </a:lnTo>
                <a:lnTo>
                  <a:pt x="457992" y="457992"/>
                </a:lnTo>
                <a:close/>
              </a:path>
            </a:pathLst>
          </a:custGeom>
          <a:solidFill>
            <a:srgbClr val="BEA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5223" y="7388395"/>
            <a:ext cx="458470" cy="916305"/>
          </a:xfrm>
          <a:custGeom>
            <a:avLst/>
            <a:gdLst/>
            <a:ahLst/>
            <a:cxnLst/>
            <a:rect l="l" t="t" r="r" b="b"/>
            <a:pathLst>
              <a:path w="458469" h="916304">
                <a:moveTo>
                  <a:pt x="0" y="0"/>
                </a:moveTo>
                <a:lnTo>
                  <a:pt x="457992" y="457992"/>
                </a:lnTo>
                <a:lnTo>
                  <a:pt x="0" y="915986"/>
                </a:lnTo>
                <a:lnTo>
                  <a:pt x="0" y="0"/>
                </a:lnTo>
                <a:close/>
              </a:path>
            </a:pathLst>
          </a:custGeom>
          <a:solidFill>
            <a:srgbClr val="BEA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5223" y="8994783"/>
            <a:ext cx="458470" cy="916305"/>
          </a:xfrm>
          <a:custGeom>
            <a:avLst/>
            <a:gdLst/>
            <a:ahLst/>
            <a:cxnLst/>
            <a:rect l="l" t="t" r="r" b="b"/>
            <a:pathLst>
              <a:path w="458469" h="916304">
                <a:moveTo>
                  <a:pt x="0" y="0"/>
                </a:moveTo>
                <a:lnTo>
                  <a:pt x="457992" y="457993"/>
                </a:lnTo>
                <a:lnTo>
                  <a:pt x="0" y="915986"/>
                </a:lnTo>
                <a:lnTo>
                  <a:pt x="0" y="0"/>
                </a:lnTo>
                <a:close/>
              </a:path>
            </a:pathLst>
          </a:custGeom>
          <a:solidFill>
            <a:srgbClr val="BEA66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978" y="466788"/>
            <a:ext cx="1327023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65" dirty="0"/>
              <a:t>CONCLUZIILE</a:t>
            </a:r>
            <a:r>
              <a:rPr sz="3500" spc="-5" dirty="0"/>
              <a:t> </a:t>
            </a:r>
            <a:r>
              <a:rPr sz="3500" spc="5" dirty="0"/>
              <a:t>RAPORTULUI</a:t>
            </a:r>
            <a:r>
              <a:rPr sz="3500" dirty="0"/>
              <a:t> </a:t>
            </a:r>
            <a:r>
              <a:rPr sz="3500" spc="40" dirty="0"/>
              <a:t>DE</a:t>
            </a:r>
            <a:r>
              <a:rPr sz="3500" dirty="0"/>
              <a:t> </a:t>
            </a:r>
            <a:r>
              <a:rPr sz="3500" spc="135" dirty="0"/>
              <a:t>CERCETARE</a:t>
            </a:r>
            <a:r>
              <a:rPr sz="3500" dirty="0"/>
              <a:t> </a:t>
            </a:r>
            <a:r>
              <a:rPr sz="3500" spc="85" dirty="0"/>
              <a:t>2022</a:t>
            </a:r>
            <a:r>
              <a:rPr sz="3500" dirty="0"/>
              <a:t> </a:t>
            </a:r>
            <a:r>
              <a:rPr sz="3500" spc="30" dirty="0"/>
              <a:t>vs</a:t>
            </a:r>
            <a:r>
              <a:rPr sz="3500" spc="-5" dirty="0"/>
              <a:t> </a:t>
            </a:r>
            <a:r>
              <a:rPr sz="3500" spc="85" dirty="0"/>
              <a:t>2021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423008" y="1347484"/>
            <a:ext cx="17281525" cy="7193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2400" spc="95" dirty="0">
                <a:solidFill>
                  <a:srgbClr val="BEA66F"/>
                </a:solidFill>
                <a:latin typeface="Tahoma"/>
                <a:cs typeface="Tahoma"/>
              </a:rPr>
              <a:t>2022:</a:t>
            </a:r>
            <a:r>
              <a:rPr sz="2400" spc="10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BEA66F"/>
                </a:solidFill>
                <a:latin typeface="Tahoma"/>
                <a:cs typeface="Tahoma"/>
              </a:rPr>
              <a:t>inflația</a:t>
            </a:r>
            <a:r>
              <a:rPr sz="2400" spc="12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BEA66F"/>
                </a:solidFill>
                <a:latin typeface="Tahoma"/>
                <a:cs typeface="Tahoma"/>
              </a:rPr>
              <a:t>(45,82%),</a:t>
            </a:r>
            <a:r>
              <a:rPr sz="240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50" dirty="0">
                <a:solidFill>
                  <a:srgbClr val="BEA66F"/>
                </a:solidFill>
                <a:latin typeface="Tahoma"/>
                <a:cs typeface="Tahoma"/>
              </a:rPr>
              <a:t>incertitudinile</a:t>
            </a:r>
            <a:r>
              <a:rPr sz="2400" spc="15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40" dirty="0">
                <a:solidFill>
                  <a:srgbClr val="BEA66F"/>
                </a:solidFill>
                <a:latin typeface="Tahoma"/>
                <a:cs typeface="Tahoma"/>
              </a:rPr>
              <a:t>evoluțiilor</a:t>
            </a:r>
            <a:r>
              <a:rPr sz="2400" spc="14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20" dirty="0">
                <a:solidFill>
                  <a:srgbClr val="BEA66F"/>
                </a:solidFill>
                <a:latin typeface="Tahoma"/>
                <a:cs typeface="Tahoma"/>
              </a:rPr>
              <a:t>viitoare</a:t>
            </a:r>
            <a:r>
              <a:rPr sz="2400" spc="12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BEA66F"/>
                </a:solidFill>
                <a:latin typeface="Tahoma"/>
                <a:cs typeface="Tahoma"/>
              </a:rPr>
              <a:t>(43,36%),</a:t>
            </a:r>
            <a:r>
              <a:rPr sz="240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35" dirty="0">
                <a:solidFill>
                  <a:srgbClr val="BEA66F"/>
                </a:solidFill>
                <a:latin typeface="Tahoma"/>
                <a:cs typeface="Tahoma"/>
              </a:rPr>
              <a:t>birocrația</a:t>
            </a:r>
            <a:r>
              <a:rPr sz="2400" spc="14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BEA66F"/>
                </a:solidFill>
                <a:latin typeface="Tahoma"/>
                <a:cs typeface="Tahoma"/>
              </a:rPr>
              <a:t>(40,90%),</a:t>
            </a:r>
            <a:r>
              <a:rPr sz="240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30" dirty="0">
                <a:solidFill>
                  <a:srgbClr val="BEA66F"/>
                </a:solidFill>
                <a:latin typeface="Tahoma"/>
                <a:cs typeface="Tahoma"/>
              </a:rPr>
              <a:t>calitatea</a:t>
            </a:r>
            <a:r>
              <a:rPr sz="2400" spc="13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40" dirty="0">
                <a:solidFill>
                  <a:srgbClr val="BEA66F"/>
                </a:solidFill>
                <a:latin typeface="Tahoma"/>
                <a:cs typeface="Tahoma"/>
              </a:rPr>
              <a:t>slabă</a:t>
            </a:r>
            <a:r>
              <a:rPr sz="2400" spc="14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a </a:t>
            </a:r>
            <a:r>
              <a:rPr sz="2400" spc="1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20" dirty="0">
                <a:solidFill>
                  <a:srgbClr val="BEA66F"/>
                </a:solidFill>
                <a:latin typeface="Tahoma"/>
                <a:cs typeface="Tahoma"/>
              </a:rPr>
              <a:t>infrastructurii </a:t>
            </a:r>
            <a:r>
              <a:rPr sz="2400" spc="-5" dirty="0">
                <a:solidFill>
                  <a:srgbClr val="BEA66F"/>
                </a:solidFill>
                <a:latin typeface="Tahoma"/>
                <a:cs typeface="Tahoma"/>
              </a:rPr>
              <a:t>(33,43%), </a:t>
            </a:r>
            <a:r>
              <a:rPr sz="2400" spc="170" dirty="0">
                <a:solidFill>
                  <a:srgbClr val="BEA66F"/>
                </a:solidFill>
                <a:latin typeface="Tahoma"/>
                <a:cs typeface="Tahoma"/>
              </a:rPr>
              <a:t>concurența </a:t>
            </a:r>
            <a:r>
              <a:rPr sz="2400" spc="150" dirty="0">
                <a:solidFill>
                  <a:srgbClr val="BEA66F"/>
                </a:solidFill>
                <a:latin typeface="Tahoma"/>
                <a:cs typeface="Tahoma"/>
              </a:rPr>
              <a:t>neloială </a:t>
            </a:r>
            <a:r>
              <a:rPr sz="2400" spc="-5" dirty="0">
                <a:solidFill>
                  <a:srgbClr val="BEA66F"/>
                </a:solidFill>
                <a:latin typeface="Tahoma"/>
                <a:cs typeface="Tahoma"/>
              </a:rPr>
              <a:t>(33,33%), </a:t>
            </a:r>
            <a:r>
              <a:rPr sz="2400" spc="155" dirty="0">
                <a:solidFill>
                  <a:srgbClr val="BEA66F"/>
                </a:solidFill>
                <a:latin typeface="Tahoma"/>
                <a:cs typeface="Tahoma"/>
              </a:rPr>
              <a:t>corupția </a:t>
            </a:r>
            <a:r>
              <a:rPr sz="2400" spc="-5" dirty="0">
                <a:solidFill>
                  <a:srgbClr val="BEA66F"/>
                </a:solidFill>
                <a:latin typeface="Tahoma"/>
                <a:cs typeface="Tahoma"/>
              </a:rPr>
              <a:t>(32,06%), </a:t>
            </a:r>
            <a:r>
              <a:rPr sz="2400" spc="125" dirty="0">
                <a:solidFill>
                  <a:srgbClr val="BEA66F"/>
                </a:solidFill>
                <a:latin typeface="Tahoma"/>
                <a:cs typeface="Tahoma"/>
              </a:rPr>
              <a:t>creșterea </a:t>
            </a:r>
            <a:r>
              <a:rPr sz="2400" spc="155" dirty="0">
                <a:solidFill>
                  <a:srgbClr val="BEA66F"/>
                </a:solidFill>
                <a:latin typeface="Tahoma"/>
                <a:cs typeface="Tahoma"/>
              </a:rPr>
              <a:t>nivelului cheltuielilor </a:t>
            </a:r>
            <a:r>
              <a:rPr sz="2400" spc="125" dirty="0">
                <a:solidFill>
                  <a:srgbClr val="BEA66F"/>
                </a:solidFill>
                <a:latin typeface="Tahoma"/>
                <a:cs typeface="Tahoma"/>
              </a:rPr>
              <a:t>salariale </a:t>
            </a:r>
            <a:r>
              <a:rPr sz="2400" spc="13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BEA66F"/>
                </a:solidFill>
                <a:latin typeface="Tahoma"/>
                <a:cs typeface="Tahoma"/>
              </a:rPr>
              <a:t>(31,76%),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25" dirty="0">
                <a:solidFill>
                  <a:srgbClr val="BEA66F"/>
                </a:solidFill>
                <a:latin typeface="Tahoma"/>
                <a:cs typeface="Tahoma"/>
              </a:rPr>
              <a:t>fiscalitatea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45" dirty="0">
                <a:solidFill>
                  <a:srgbClr val="BEA66F"/>
                </a:solidFill>
                <a:latin typeface="Tahoma"/>
                <a:cs typeface="Tahoma"/>
              </a:rPr>
              <a:t>excesivă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5" dirty="0">
                <a:solidFill>
                  <a:srgbClr val="BEA66F"/>
                </a:solidFill>
                <a:latin typeface="Tahoma"/>
                <a:cs typeface="Tahoma"/>
              </a:rPr>
              <a:t>(31,56%)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25" dirty="0">
                <a:solidFill>
                  <a:srgbClr val="BEA66F"/>
                </a:solidFill>
                <a:latin typeface="Tahoma"/>
                <a:cs typeface="Tahoma"/>
              </a:rPr>
              <a:t>sunt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65" dirty="0">
                <a:solidFill>
                  <a:srgbClr val="BEA66F"/>
                </a:solidFill>
                <a:latin typeface="Tahoma"/>
                <a:cs typeface="Tahoma"/>
              </a:rPr>
              <a:t>principalele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40" dirty="0">
                <a:solidFill>
                  <a:srgbClr val="BEA66F"/>
                </a:solidFill>
                <a:latin typeface="Tahoma"/>
                <a:cs typeface="Tahoma"/>
              </a:rPr>
              <a:t>dificultăți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80" dirty="0">
                <a:solidFill>
                  <a:srgbClr val="BEA66F"/>
                </a:solidFill>
                <a:latin typeface="Tahoma"/>
                <a:cs typeface="Tahoma"/>
              </a:rPr>
              <a:t>cu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25" dirty="0">
                <a:solidFill>
                  <a:srgbClr val="BEA66F"/>
                </a:solidFill>
                <a:latin typeface="Tahoma"/>
                <a:cs typeface="Tahoma"/>
              </a:rPr>
              <a:t>care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BEA66F"/>
                </a:solidFill>
                <a:latin typeface="Tahoma"/>
                <a:cs typeface="Tahoma"/>
              </a:rPr>
              <a:t>se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40" dirty="0">
                <a:solidFill>
                  <a:srgbClr val="BEA66F"/>
                </a:solidFill>
                <a:latin typeface="Tahoma"/>
                <a:cs typeface="Tahoma"/>
              </a:rPr>
              <a:t>confruntă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BEA66F"/>
                </a:solidFill>
                <a:latin typeface="Tahoma"/>
                <a:cs typeface="Tahoma"/>
              </a:rPr>
              <a:t>IMM-urile</a:t>
            </a:r>
            <a:endParaRPr sz="2400">
              <a:latin typeface="Tahoma"/>
              <a:cs typeface="Tahoma"/>
            </a:endParaRPr>
          </a:p>
          <a:p>
            <a:pPr marL="12700" marR="7620" algn="just">
              <a:lnSpc>
                <a:spcPct val="125000"/>
              </a:lnSpc>
            </a:pPr>
            <a:r>
              <a:rPr sz="2400" spc="95" dirty="0">
                <a:latin typeface="Tahoma"/>
                <a:cs typeface="Tahoma"/>
              </a:rPr>
              <a:t>2021: </a:t>
            </a:r>
            <a:r>
              <a:rPr sz="2400" spc="150" dirty="0">
                <a:latin typeface="Tahoma"/>
                <a:cs typeface="Tahoma"/>
              </a:rPr>
              <a:t>incertitudinile </a:t>
            </a:r>
            <a:r>
              <a:rPr sz="2400" spc="140" dirty="0">
                <a:latin typeface="Tahoma"/>
                <a:cs typeface="Tahoma"/>
              </a:rPr>
              <a:t>evoluțiilor </a:t>
            </a:r>
            <a:r>
              <a:rPr sz="2400" spc="120" dirty="0">
                <a:latin typeface="Tahoma"/>
                <a:cs typeface="Tahoma"/>
              </a:rPr>
              <a:t>viitoare </a:t>
            </a:r>
            <a:r>
              <a:rPr sz="2400" spc="15" dirty="0">
                <a:latin typeface="Tahoma"/>
                <a:cs typeface="Tahoma"/>
              </a:rPr>
              <a:t>(51,08% </a:t>
            </a:r>
            <a:r>
              <a:rPr sz="2400" spc="-125" dirty="0">
                <a:latin typeface="Tahoma"/>
                <a:cs typeface="Tahoma"/>
              </a:rPr>
              <a:t>),</a:t>
            </a:r>
            <a:r>
              <a:rPr sz="2400" spc="-120" dirty="0">
                <a:latin typeface="Tahoma"/>
                <a:cs typeface="Tahoma"/>
              </a:rPr>
              <a:t> </a:t>
            </a:r>
            <a:r>
              <a:rPr sz="2400" spc="155" dirty="0">
                <a:latin typeface="Tahoma"/>
                <a:cs typeface="Tahoma"/>
              </a:rPr>
              <a:t>scăderea </a:t>
            </a:r>
            <a:r>
              <a:rPr sz="2400" spc="125" dirty="0">
                <a:latin typeface="Tahoma"/>
                <a:cs typeface="Tahoma"/>
              </a:rPr>
              <a:t>cererii interne </a:t>
            </a:r>
            <a:r>
              <a:rPr sz="2400" spc="-5" dirty="0">
                <a:latin typeface="Tahoma"/>
                <a:cs typeface="Tahoma"/>
              </a:rPr>
              <a:t>(46,59%), </a:t>
            </a:r>
            <a:r>
              <a:rPr sz="2400" spc="130" dirty="0">
                <a:latin typeface="Tahoma"/>
                <a:cs typeface="Tahoma"/>
              </a:rPr>
              <a:t>pregătirea </a:t>
            </a:r>
            <a:r>
              <a:rPr sz="2400" spc="85" dirty="0">
                <a:latin typeface="Tahoma"/>
                <a:cs typeface="Tahoma"/>
              </a:rPr>
              <a:t>şi </a:t>
            </a:r>
            <a:r>
              <a:rPr sz="2400" spc="135" dirty="0">
                <a:latin typeface="Tahoma"/>
                <a:cs typeface="Tahoma"/>
              </a:rPr>
              <a:t>menţinerea </a:t>
            </a:r>
            <a:r>
              <a:rPr sz="2400" spc="140" dirty="0">
                <a:latin typeface="Tahoma"/>
                <a:cs typeface="Tahoma"/>
              </a:rPr>
              <a:t> </a:t>
            </a:r>
            <a:r>
              <a:rPr sz="2400" spc="160" dirty="0">
                <a:latin typeface="Tahoma"/>
                <a:cs typeface="Tahoma"/>
              </a:rPr>
              <a:t>personalului </a:t>
            </a:r>
            <a:r>
              <a:rPr sz="2400" spc="-5" dirty="0">
                <a:latin typeface="Tahoma"/>
                <a:cs typeface="Tahoma"/>
              </a:rPr>
              <a:t>(43,55%), </a:t>
            </a:r>
            <a:r>
              <a:rPr sz="2400" spc="135" dirty="0">
                <a:latin typeface="Tahoma"/>
                <a:cs typeface="Tahoma"/>
              </a:rPr>
              <a:t>birocraţia </a:t>
            </a:r>
            <a:r>
              <a:rPr sz="2400" spc="-5" dirty="0">
                <a:latin typeface="Tahoma"/>
                <a:cs typeface="Tahoma"/>
              </a:rPr>
              <a:t>(41,94%), </a:t>
            </a:r>
            <a:r>
              <a:rPr sz="2400" spc="170" dirty="0">
                <a:latin typeface="Tahoma"/>
                <a:cs typeface="Tahoma"/>
              </a:rPr>
              <a:t>concurenţa </a:t>
            </a:r>
            <a:r>
              <a:rPr sz="2400" spc="150" dirty="0">
                <a:latin typeface="Tahoma"/>
                <a:cs typeface="Tahoma"/>
              </a:rPr>
              <a:t>neloială </a:t>
            </a:r>
            <a:r>
              <a:rPr sz="2400" spc="-5" dirty="0">
                <a:latin typeface="Tahoma"/>
                <a:cs typeface="Tahoma"/>
              </a:rPr>
              <a:t>(40,86%), </a:t>
            </a:r>
            <a:r>
              <a:rPr sz="2400" spc="125" dirty="0">
                <a:latin typeface="Tahoma"/>
                <a:cs typeface="Tahoma"/>
              </a:rPr>
              <a:t>creşterea </a:t>
            </a:r>
            <a:r>
              <a:rPr sz="2400" spc="155" dirty="0">
                <a:latin typeface="Tahoma"/>
                <a:cs typeface="Tahoma"/>
              </a:rPr>
              <a:t>nivelului cheltuielilor </a:t>
            </a:r>
            <a:r>
              <a:rPr sz="2400" spc="125" dirty="0">
                <a:latin typeface="Tahoma"/>
                <a:cs typeface="Tahoma"/>
              </a:rPr>
              <a:t>salariale </a:t>
            </a:r>
            <a:r>
              <a:rPr sz="2400" spc="1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(35,66%),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25" dirty="0">
                <a:latin typeface="Tahoma"/>
                <a:cs typeface="Tahoma"/>
              </a:rPr>
              <a:t>fiscalitatea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45" dirty="0">
                <a:latin typeface="Tahoma"/>
                <a:cs typeface="Tahoma"/>
              </a:rPr>
              <a:t>excesivă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5" dirty="0">
                <a:latin typeface="Tahoma"/>
                <a:cs typeface="Tahoma"/>
              </a:rPr>
              <a:t>(30,82%)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25" dirty="0">
                <a:latin typeface="Tahoma"/>
                <a:cs typeface="Tahoma"/>
              </a:rPr>
              <a:t>sunt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principalele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40" dirty="0">
                <a:latin typeface="Tahoma"/>
                <a:cs typeface="Tahoma"/>
              </a:rPr>
              <a:t>dificultăți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80" dirty="0">
                <a:latin typeface="Tahoma"/>
                <a:cs typeface="Tahoma"/>
              </a:rPr>
              <a:t>cu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25" dirty="0">
                <a:latin typeface="Tahoma"/>
                <a:cs typeface="Tahoma"/>
              </a:rPr>
              <a:t>care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00" dirty="0">
                <a:latin typeface="Tahoma"/>
                <a:cs typeface="Tahoma"/>
              </a:rPr>
              <a:t>se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40" dirty="0">
                <a:latin typeface="Tahoma"/>
                <a:cs typeface="Tahoma"/>
              </a:rPr>
              <a:t>confruntă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14" dirty="0">
                <a:latin typeface="Tahoma"/>
                <a:cs typeface="Tahoma"/>
              </a:rPr>
              <a:t>IMM-urile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Tahoma"/>
              <a:cs typeface="Tahoma"/>
            </a:endParaRPr>
          </a:p>
          <a:p>
            <a:pPr marL="12700" marR="397510">
              <a:lnSpc>
                <a:spcPct val="125000"/>
              </a:lnSpc>
              <a:spcBef>
                <a:spcPts val="5"/>
              </a:spcBef>
            </a:pPr>
            <a:r>
              <a:rPr sz="2400" spc="95" dirty="0">
                <a:solidFill>
                  <a:srgbClr val="BEA66F"/>
                </a:solidFill>
                <a:latin typeface="Tahoma"/>
                <a:cs typeface="Tahoma"/>
              </a:rPr>
              <a:t>2022: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BEA66F"/>
                </a:solidFill>
                <a:latin typeface="Tahoma"/>
                <a:cs typeface="Tahoma"/>
              </a:rPr>
              <a:t>21,02%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65" dirty="0">
                <a:solidFill>
                  <a:srgbClr val="BEA66F"/>
                </a:solidFill>
                <a:latin typeface="Tahoma"/>
                <a:cs typeface="Tahoma"/>
              </a:rPr>
              <a:t>din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BEA66F"/>
                </a:solidFill>
                <a:latin typeface="Tahoma"/>
                <a:cs typeface="Tahoma"/>
              </a:rPr>
              <a:t>IMM-uri</a:t>
            </a:r>
            <a:r>
              <a:rPr sz="2400" spc="1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BEA66F"/>
                </a:solidFill>
                <a:latin typeface="Tahoma"/>
                <a:cs typeface="Tahoma"/>
              </a:rPr>
              <a:t>au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BEA66F"/>
                </a:solidFill>
                <a:latin typeface="Tahoma"/>
                <a:cs typeface="Tahoma"/>
              </a:rPr>
              <a:t>estimat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45" dirty="0">
                <a:solidFill>
                  <a:srgbClr val="BEA66F"/>
                </a:solidFill>
                <a:latin typeface="Tahoma"/>
                <a:cs typeface="Tahoma"/>
              </a:rPr>
              <a:t>că</a:t>
            </a:r>
            <a:r>
              <a:rPr sz="2400" spc="1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40" dirty="0">
                <a:solidFill>
                  <a:srgbClr val="BEA66F"/>
                </a:solidFill>
                <a:latin typeface="Tahoma"/>
                <a:cs typeface="Tahoma"/>
              </a:rPr>
              <a:t>evoluția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65" dirty="0">
                <a:solidFill>
                  <a:srgbClr val="BEA66F"/>
                </a:solidFill>
                <a:latin typeface="Tahoma"/>
                <a:cs typeface="Tahoma"/>
              </a:rPr>
              <a:t>mediului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60" dirty="0">
                <a:solidFill>
                  <a:srgbClr val="BEA66F"/>
                </a:solidFill>
                <a:latin typeface="Tahoma"/>
                <a:cs typeface="Tahoma"/>
              </a:rPr>
              <a:t>de</a:t>
            </a:r>
            <a:r>
              <a:rPr sz="2400" spc="1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20" dirty="0">
                <a:solidFill>
                  <a:srgbClr val="BEA66F"/>
                </a:solidFill>
                <a:latin typeface="Tahoma"/>
                <a:cs typeface="Tahoma"/>
              </a:rPr>
              <a:t>afaceri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BEA66F"/>
                </a:solidFill>
                <a:latin typeface="Tahoma"/>
                <a:cs typeface="Tahoma"/>
              </a:rPr>
              <a:t>va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35" dirty="0">
                <a:solidFill>
                  <a:srgbClr val="BEA66F"/>
                </a:solidFill>
                <a:latin typeface="Tahoma"/>
                <a:cs typeface="Tahoma"/>
              </a:rPr>
              <a:t>fi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30" dirty="0">
                <a:solidFill>
                  <a:srgbClr val="BEA66F"/>
                </a:solidFill>
                <a:latin typeface="Tahoma"/>
                <a:cs typeface="Tahoma"/>
              </a:rPr>
              <a:t>favorabilă</a:t>
            </a:r>
            <a:r>
              <a:rPr sz="2400" spc="1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40" dirty="0">
                <a:solidFill>
                  <a:srgbClr val="BEA66F"/>
                </a:solidFill>
                <a:latin typeface="Tahoma"/>
                <a:cs typeface="Tahoma"/>
              </a:rPr>
              <a:t>dezvoltării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35" dirty="0">
                <a:solidFill>
                  <a:srgbClr val="BEA66F"/>
                </a:solidFill>
                <a:latin typeface="Tahoma"/>
                <a:cs typeface="Tahoma"/>
              </a:rPr>
              <a:t>business-urilor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BEA66F"/>
                </a:solidFill>
                <a:latin typeface="Tahoma"/>
                <a:cs typeface="Tahoma"/>
              </a:rPr>
              <a:t>lor </a:t>
            </a:r>
            <a:r>
              <a:rPr sz="2400" spc="-73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95" dirty="0">
                <a:latin typeface="Tahoma"/>
                <a:cs typeface="Tahoma"/>
              </a:rPr>
              <a:t>2021: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7,90%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din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05" dirty="0">
                <a:latin typeface="Tahoma"/>
                <a:cs typeface="Tahoma"/>
              </a:rPr>
              <a:t>IMM-uri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05" dirty="0">
                <a:latin typeface="Tahoma"/>
                <a:cs typeface="Tahoma"/>
              </a:rPr>
              <a:t>au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10" dirty="0">
                <a:latin typeface="Tahoma"/>
                <a:cs typeface="Tahoma"/>
              </a:rPr>
              <a:t>estimat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45" dirty="0">
                <a:latin typeface="Tahoma"/>
                <a:cs typeface="Tahoma"/>
              </a:rPr>
              <a:t>că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40" dirty="0">
                <a:latin typeface="Tahoma"/>
                <a:cs typeface="Tahoma"/>
              </a:rPr>
              <a:t>evoluția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65" dirty="0">
                <a:latin typeface="Tahoma"/>
                <a:cs typeface="Tahoma"/>
              </a:rPr>
              <a:t>mediului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60" dirty="0">
                <a:latin typeface="Tahoma"/>
                <a:cs typeface="Tahoma"/>
              </a:rPr>
              <a:t>de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20" dirty="0">
                <a:latin typeface="Tahoma"/>
                <a:cs typeface="Tahoma"/>
              </a:rPr>
              <a:t>afaceri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85" dirty="0">
                <a:latin typeface="Tahoma"/>
                <a:cs typeface="Tahoma"/>
              </a:rPr>
              <a:t>va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35" dirty="0">
                <a:latin typeface="Tahoma"/>
                <a:cs typeface="Tahoma"/>
              </a:rPr>
              <a:t>fi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30" dirty="0">
                <a:latin typeface="Tahoma"/>
                <a:cs typeface="Tahoma"/>
              </a:rPr>
              <a:t>favorabilă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40" dirty="0">
                <a:latin typeface="Tahoma"/>
                <a:cs typeface="Tahoma"/>
              </a:rPr>
              <a:t>dezvoltării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35" dirty="0">
                <a:latin typeface="Tahoma"/>
                <a:cs typeface="Tahoma"/>
              </a:rPr>
              <a:t>business-urilor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00" dirty="0">
                <a:latin typeface="Tahoma"/>
                <a:cs typeface="Tahoma"/>
              </a:rPr>
              <a:t>lor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00">
              <a:latin typeface="Tahoma"/>
              <a:cs typeface="Tahoma"/>
            </a:endParaRPr>
          </a:p>
          <a:p>
            <a:pPr marL="12700" marR="4739640">
              <a:lnSpc>
                <a:spcPct val="125000"/>
              </a:lnSpc>
              <a:spcBef>
                <a:spcPts val="1805"/>
              </a:spcBef>
            </a:pPr>
            <a:r>
              <a:rPr sz="2400" spc="95" dirty="0">
                <a:solidFill>
                  <a:srgbClr val="BEA66F"/>
                </a:solidFill>
                <a:latin typeface="Tahoma"/>
                <a:cs typeface="Tahoma"/>
              </a:rPr>
              <a:t>2022: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BEA66F"/>
                </a:solidFill>
                <a:latin typeface="Tahoma"/>
                <a:cs typeface="Tahoma"/>
              </a:rPr>
              <a:t>71,92%</a:t>
            </a:r>
            <a:r>
              <a:rPr sz="2400" spc="1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30" dirty="0">
                <a:solidFill>
                  <a:srgbClr val="BEA66F"/>
                </a:solidFill>
                <a:latin typeface="Tahoma"/>
                <a:cs typeface="Tahoma"/>
              </a:rPr>
              <a:t>dintre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35" dirty="0">
                <a:solidFill>
                  <a:srgbClr val="BEA66F"/>
                </a:solidFill>
                <a:latin typeface="Tahoma"/>
                <a:cs typeface="Tahoma"/>
              </a:rPr>
              <a:t>aceştia</a:t>
            </a:r>
            <a:r>
              <a:rPr sz="2400" spc="1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45" dirty="0">
                <a:solidFill>
                  <a:srgbClr val="BEA66F"/>
                </a:solidFill>
                <a:latin typeface="Tahoma"/>
                <a:cs typeface="Tahoma"/>
              </a:rPr>
              <a:t>intenţionează</a:t>
            </a:r>
            <a:r>
              <a:rPr sz="2400" spc="1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BEA66F"/>
                </a:solidFill>
                <a:latin typeface="Tahoma"/>
                <a:cs typeface="Tahoma"/>
              </a:rPr>
              <a:t>să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75" dirty="0">
                <a:solidFill>
                  <a:srgbClr val="BEA66F"/>
                </a:solidFill>
                <a:latin typeface="Tahoma"/>
                <a:cs typeface="Tahoma"/>
              </a:rPr>
              <a:t>acceseze</a:t>
            </a:r>
            <a:r>
              <a:rPr sz="2400" spc="1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50" dirty="0">
                <a:solidFill>
                  <a:srgbClr val="BEA66F"/>
                </a:solidFill>
                <a:latin typeface="Tahoma"/>
                <a:cs typeface="Tahoma"/>
              </a:rPr>
              <a:t>fondurile</a:t>
            </a:r>
            <a:r>
              <a:rPr sz="2400" spc="1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25" dirty="0">
                <a:solidFill>
                  <a:srgbClr val="BEA66F"/>
                </a:solidFill>
                <a:latin typeface="Tahoma"/>
                <a:cs typeface="Tahoma"/>
              </a:rPr>
              <a:t>structurale</a:t>
            </a:r>
            <a:r>
              <a:rPr sz="2400" spc="1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BEA66F"/>
                </a:solidFill>
                <a:latin typeface="Tahoma"/>
                <a:cs typeface="Tahoma"/>
              </a:rPr>
              <a:t>în</a:t>
            </a:r>
            <a:r>
              <a:rPr sz="2400" spc="1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70" dirty="0">
                <a:solidFill>
                  <a:srgbClr val="BEA66F"/>
                </a:solidFill>
                <a:latin typeface="Tahoma"/>
                <a:cs typeface="Tahoma"/>
              </a:rPr>
              <a:t>2022 </a:t>
            </a:r>
            <a:r>
              <a:rPr sz="2400" spc="-73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95" dirty="0">
                <a:latin typeface="Tahoma"/>
                <a:cs typeface="Tahoma"/>
              </a:rPr>
              <a:t>2021: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25" dirty="0">
                <a:latin typeface="Tahoma"/>
                <a:cs typeface="Tahoma"/>
              </a:rPr>
              <a:t>68,47%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30" dirty="0">
                <a:latin typeface="Tahoma"/>
                <a:cs typeface="Tahoma"/>
              </a:rPr>
              <a:t>dintre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35" dirty="0">
                <a:latin typeface="Tahoma"/>
                <a:cs typeface="Tahoma"/>
              </a:rPr>
              <a:t>aceştia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45" dirty="0">
                <a:latin typeface="Tahoma"/>
                <a:cs typeface="Tahoma"/>
              </a:rPr>
              <a:t>intenţionează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80" dirty="0">
                <a:latin typeface="Tahoma"/>
                <a:cs typeface="Tahoma"/>
              </a:rPr>
              <a:t>să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75" dirty="0">
                <a:latin typeface="Tahoma"/>
                <a:cs typeface="Tahoma"/>
              </a:rPr>
              <a:t>acceseze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50" dirty="0">
                <a:latin typeface="Tahoma"/>
                <a:cs typeface="Tahoma"/>
              </a:rPr>
              <a:t>fondurile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125" dirty="0">
                <a:latin typeface="Tahoma"/>
                <a:cs typeface="Tahoma"/>
              </a:rPr>
              <a:t>structurale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10" dirty="0">
                <a:latin typeface="Tahoma"/>
                <a:cs typeface="Tahoma"/>
              </a:rPr>
              <a:t>în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170" dirty="0">
                <a:latin typeface="Tahoma"/>
                <a:cs typeface="Tahoma"/>
              </a:rPr>
              <a:t>2021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900">
              <a:latin typeface="Tahoma"/>
              <a:cs typeface="Tahoma"/>
            </a:endParaRPr>
          </a:p>
          <a:p>
            <a:pPr marL="12700" marR="8301355">
              <a:lnSpc>
                <a:spcPct val="125000"/>
              </a:lnSpc>
              <a:spcBef>
                <a:spcPts val="1780"/>
              </a:spcBef>
            </a:pPr>
            <a:r>
              <a:rPr sz="2400" spc="95" dirty="0">
                <a:solidFill>
                  <a:srgbClr val="BEA66F"/>
                </a:solidFill>
                <a:latin typeface="Tahoma"/>
                <a:cs typeface="Tahoma"/>
              </a:rPr>
              <a:t>2022:</a:t>
            </a:r>
            <a:r>
              <a:rPr sz="240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25" dirty="0">
                <a:solidFill>
                  <a:srgbClr val="BEA66F"/>
                </a:solidFill>
                <a:latin typeface="Tahoma"/>
                <a:cs typeface="Tahoma"/>
              </a:rPr>
              <a:t>40,00%</a:t>
            </a:r>
            <a:r>
              <a:rPr sz="2400" spc="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30" dirty="0">
                <a:solidFill>
                  <a:srgbClr val="BEA66F"/>
                </a:solidFill>
                <a:latin typeface="Tahoma"/>
                <a:cs typeface="Tahoma"/>
              </a:rPr>
              <a:t>dintre</a:t>
            </a:r>
            <a:r>
              <a:rPr sz="2400" spc="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BEA66F"/>
                </a:solidFill>
                <a:latin typeface="Tahoma"/>
                <a:cs typeface="Tahoma"/>
              </a:rPr>
              <a:t>IMM-uri</a:t>
            </a:r>
            <a:r>
              <a:rPr sz="240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BEA66F"/>
                </a:solidFill>
                <a:latin typeface="Tahoma"/>
                <a:cs typeface="Tahoma"/>
              </a:rPr>
              <a:t>se</a:t>
            </a:r>
            <a:r>
              <a:rPr sz="2400" spc="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BEA66F"/>
                </a:solidFill>
                <a:latin typeface="Tahoma"/>
                <a:cs typeface="Tahoma"/>
              </a:rPr>
              <a:t>vor</a:t>
            </a:r>
            <a:r>
              <a:rPr sz="2400" spc="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30" dirty="0">
                <a:solidFill>
                  <a:srgbClr val="BEA66F"/>
                </a:solidFill>
                <a:latin typeface="Tahoma"/>
                <a:cs typeface="Tahoma"/>
              </a:rPr>
              <a:t>autofinanța</a:t>
            </a:r>
            <a:r>
              <a:rPr sz="2400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BEA66F"/>
                </a:solidFill>
                <a:latin typeface="Tahoma"/>
                <a:cs typeface="Tahoma"/>
              </a:rPr>
              <a:t>în</a:t>
            </a:r>
            <a:r>
              <a:rPr sz="2400" spc="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45" dirty="0">
                <a:solidFill>
                  <a:srgbClr val="BEA66F"/>
                </a:solidFill>
                <a:latin typeface="Tahoma"/>
                <a:cs typeface="Tahoma"/>
              </a:rPr>
              <a:t>anul</a:t>
            </a:r>
            <a:r>
              <a:rPr sz="2400" spc="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170" dirty="0">
                <a:solidFill>
                  <a:srgbClr val="BEA66F"/>
                </a:solidFill>
                <a:latin typeface="Tahoma"/>
                <a:cs typeface="Tahoma"/>
              </a:rPr>
              <a:t>2022 </a:t>
            </a:r>
            <a:r>
              <a:rPr sz="2400" spc="-735" dirty="0">
                <a:solidFill>
                  <a:srgbClr val="BEA66F"/>
                </a:solidFill>
                <a:latin typeface="Tahoma"/>
                <a:cs typeface="Tahoma"/>
              </a:rPr>
              <a:t> </a:t>
            </a:r>
            <a:r>
              <a:rPr sz="2400" spc="95" dirty="0">
                <a:latin typeface="Tahoma"/>
                <a:cs typeface="Tahoma"/>
              </a:rPr>
              <a:t>2021: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25" dirty="0">
                <a:latin typeface="Tahoma"/>
                <a:cs typeface="Tahoma"/>
              </a:rPr>
              <a:t>46,59%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130" dirty="0">
                <a:latin typeface="Tahoma"/>
                <a:cs typeface="Tahoma"/>
              </a:rPr>
              <a:t>dintre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105" dirty="0">
                <a:latin typeface="Tahoma"/>
                <a:cs typeface="Tahoma"/>
              </a:rPr>
              <a:t>IMM-uri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100" dirty="0">
                <a:latin typeface="Tahoma"/>
                <a:cs typeface="Tahoma"/>
              </a:rPr>
              <a:t>se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100" dirty="0">
                <a:latin typeface="Tahoma"/>
                <a:cs typeface="Tahoma"/>
              </a:rPr>
              <a:t>vor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130" dirty="0">
                <a:latin typeface="Tahoma"/>
                <a:cs typeface="Tahoma"/>
              </a:rPr>
              <a:t>autofinanța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110" dirty="0">
                <a:latin typeface="Tahoma"/>
                <a:cs typeface="Tahoma"/>
              </a:rPr>
              <a:t>în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145" dirty="0">
                <a:latin typeface="Tahoma"/>
                <a:cs typeface="Tahoma"/>
              </a:rPr>
              <a:t>anul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170" dirty="0">
                <a:latin typeface="Tahoma"/>
                <a:cs typeface="Tahoma"/>
              </a:rPr>
              <a:t>2021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8803016"/>
            <a:ext cx="18288000" cy="1483995"/>
            <a:chOff x="0" y="8803016"/>
            <a:chExt cx="18288000" cy="14839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03016"/>
              <a:ext cx="18287999" cy="14839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713" y="9066320"/>
              <a:ext cx="2324099" cy="11048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184156"/>
            <a:ext cx="18288000" cy="1102995"/>
            <a:chOff x="0" y="9184156"/>
            <a:chExt cx="18288000" cy="1102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258302"/>
              <a:ext cx="18287999" cy="10286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231" y="9184156"/>
              <a:ext cx="2324099" cy="110284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943606" y="2665899"/>
            <a:ext cx="13818869" cy="546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40" dirty="0">
                <a:latin typeface="Tahoma"/>
                <a:cs typeface="Tahoma"/>
              </a:rPr>
              <a:t>68,32%</a:t>
            </a:r>
            <a:r>
              <a:rPr sz="4200" dirty="0">
                <a:latin typeface="Tahoma"/>
                <a:cs typeface="Tahoma"/>
              </a:rPr>
              <a:t> </a:t>
            </a:r>
            <a:r>
              <a:rPr sz="4200" spc="195" dirty="0">
                <a:latin typeface="Tahoma"/>
                <a:cs typeface="Tahoma"/>
              </a:rPr>
              <a:t>situația</a:t>
            </a:r>
            <a:r>
              <a:rPr sz="4200" spc="5" dirty="0">
                <a:latin typeface="Tahoma"/>
                <a:cs typeface="Tahoma"/>
              </a:rPr>
              <a:t> </a:t>
            </a:r>
            <a:r>
              <a:rPr sz="4200" spc="325" dirty="0">
                <a:latin typeface="Tahoma"/>
                <a:cs typeface="Tahoma"/>
              </a:rPr>
              <a:t>economică</a:t>
            </a:r>
            <a:r>
              <a:rPr sz="4200" spc="5" dirty="0">
                <a:latin typeface="Tahoma"/>
                <a:cs typeface="Tahoma"/>
              </a:rPr>
              <a:t> </a:t>
            </a:r>
            <a:r>
              <a:rPr sz="4200" spc="280" dirty="0">
                <a:latin typeface="Tahoma"/>
                <a:cs typeface="Tahoma"/>
              </a:rPr>
              <a:t>mondială</a:t>
            </a:r>
            <a:endParaRPr sz="4200">
              <a:latin typeface="Tahoma"/>
              <a:cs typeface="Tahoma"/>
            </a:endParaRPr>
          </a:p>
          <a:p>
            <a:pPr marL="12700" marR="5080">
              <a:lnSpc>
                <a:spcPct val="247000"/>
              </a:lnSpc>
              <a:spcBef>
                <a:spcPts val="450"/>
              </a:spcBef>
            </a:pPr>
            <a:r>
              <a:rPr sz="4200" spc="40" dirty="0">
                <a:latin typeface="Tahoma"/>
                <a:cs typeface="Tahoma"/>
              </a:rPr>
              <a:t>57,12%</a:t>
            </a:r>
            <a:r>
              <a:rPr sz="4200" spc="10" dirty="0">
                <a:latin typeface="Tahoma"/>
                <a:cs typeface="Tahoma"/>
              </a:rPr>
              <a:t> </a:t>
            </a:r>
            <a:r>
              <a:rPr sz="4200" spc="254" dirty="0">
                <a:latin typeface="Tahoma"/>
                <a:cs typeface="Tahoma"/>
              </a:rPr>
              <a:t>predictibilitatea</a:t>
            </a:r>
            <a:r>
              <a:rPr sz="4200" spc="15" dirty="0">
                <a:latin typeface="Tahoma"/>
                <a:cs typeface="Tahoma"/>
              </a:rPr>
              <a:t> </a:t>
            </a:r>
            <a:r>
              <a:rPr sz="4200" spc="245" dirty="0">
                <a:latin typeface="Tahoma"/>
                <a:cs typeface="Tahoma"/>
              </a:rPr>
              <a:t>redusă</a:t>
            </a:r>
            <a:r>
              <a:rPr sz="4200" spc="15" dirty="0">
                <a:latin typeface="Tahoma"/>
                <a:cs typeface="Tahoma"/>
              </a:rPr>
              <a:t> </a:t>
            </a:r>
            <a:r>
              <a:rPr sz="4200" spc="25" dirty="0">
                <a:latin typeface="Tahoma"/>
                <a:cs typeface="Tahoma"/>
              </a:rPr>
              <a:t>a</a:t>
            </a:r>
            <a:r>
              <a:rPr sz="4200" spc="15" dirty="0">
                <a:latin typeface="Tahoma"/>
                <a:cs typeface="Tahoma"/>
              </a:rPr>
              <a:t> </a:t>
            </a:r>
            <a:r>
              <a:rPr sz="4200" spc="285" dirty="0">
                <a:latin typeface="Tahoma"/>
                <a:cs typeface="Tahoma"/>
              </a:rPr>
              <a:t>mediului</a:t>
            </a:r>
            <a:r>
              <a:rPr sz="4200" spc="15" dirty="0">
                <a:latin typeface="Tahoma"/>
                <a:cs typeface="Tahoma"/>
              </a:rPr>
              <a:t> </a:t>
            </a:r>
            <a:r>
              <a:rPr sz="4200" spc="280" dirty="0">
                <a:latin typeface="Tahoma"/>
                <a:cs typeface="Tahoma"/>
              </a:rPr>
              <a:t>de</a:t>
            </a:r>
            <a:r>
              <a:rPr sz="4200" spc="15" dirty="0">
                <a:latin typeface="Tahoma"/>
                <a:cs typeface="Tahoma"/>
              </a:rPr>
              <a:t> </a:t>
            </a:r>
            <a:r>
              <a:rPr sz="4200" spc="204" dirty="0">
                <a:latin typeface="Tahoma"/>
                <a:cs typeface="Tahoma"/>
              </a:rPr>
              <a:t>afaceri </a:t>
            </a:r>
            <a:r>
              <a:rPr sz="4200" spc="-1300" dirty="0">
                <a:latin typeface="Tahoma"/>
                <a:cs typeface="Tahoma"/>
              </a:rPr>
              <a:t> </a:t>
            </a:r>
            <a:r>
              <a:rPr sz="4200" spc="40" dirty="0">
                <a:latin typeface="Tahoma"/>
                <a:cs typeface="Tahoma"/>
              </a:rPr>
              <a:t>52,82%</a:t>
            </a:r>
            <a:r>
              <a:rPr sz="4200" spc="5" dirty="0">
                <a:latin typeface="Tahoma"/>
                <a:cs typeface="Tahoma"/>
              </a:rPr>
              <a:t> </a:t>
            </a:r>
            <a:r>
              <a:rPr sz="4200" spc="229" dirty="0">
                <a:latin typeface="Tahoma"/>
                <a:cs typeface="Tahoma"/>
              </a:rPr>
              <a:t>birocrația</a:t>
            </a:r>
            <a:r>
              <a:rPr sz="4200" spc="10" dirty="0">
                <a:latin typeface="Tahoma"/>
                <a:cs typeface="Tahoma"/>
              </a:rPr>
              <a:t> </a:t>
            </a:r>
            <a:r>
              <a:rPr sz="4200" spc="254" dirty="0">
                <a:latin typeface="Tahoma"/>
                <a:cs typeface="Tahoma"/>
              </a:rPr>
              <a:t>excesivă</a:t>
            </a:r>
            <a:endParaRPr sz="4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4200" spc="40" dirty="0">
                <a:latin typeface="Tahoma"/>
                <a:cs typeface="Tahoma"/>
              </a:rPr>
              <a:t>44,90%</a:t>
            </a:r>
            <a:r>
              <a:rPr sz="4200" spc="-5" dirty="0">
                <a:latin typeface="Tahoma"/>
                <a:cs typeface="Tahoma"/>
              </a:rPr>
              <a:t> </a:t>
            </a:r>
            <a:r>
              <a:rPr sz="4200" spc="290" dirty="0">
                <a:latin typeface="Tahoma"/>
                <a:cs typeface="Tahoma"/>
              </a:rPr>
              <a:t>pandemia</a:t>
            </a:r>
            <a:r>
              <a:rPr sz="4200" spc="-5" dirty="0">
                <a:latin typeface="Tahoma"/>
                <a:cs typeface="Tahoma"/>
              </a:rPr>
              <a:t> </a:t>
            </a:r>
            <a:r>
              <a:rPr sz="4200" spc="275" dirty="0">
                <a:latin typeface="Tahoma"/>
                <a:cs typeface="Tahoma"/>
              </a:rPr>
              <a:t>Coronavirus</a:t>
            </a:r>
            <a:endParaRPr sz="42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48501" y="2736877"/>
            <a:ext cx="723900" cy="723900"/>
            <a:chOff x="848501" y="2736877"/>
            <a:chExt cx="723900" cy="723900"/>
          </a:xfrm>
        </p:grpSpPr>
        <p:sp>
          <p:nvSpPr>
            <p:cNvPr id="7" name="object 7"/>
            <p:cNvSpPr/>
            <p:nvPr/>
          </p:nvSpPr>
          <p:spPr>
            <a:xfrm>
              <a:off x="1239807" y="2736877"/>
              <a:ext cx="332740" cy="332740"/>
            </a:xfrm>
            <a:custGeom>
              <a:avLst/>
              <a:gdLst/>
              <a:ahLst/>
              <a:cxnLst/>
              <a:rect l="l" t="t" r="r" b="b"/>
              <a:pathLst>
                <a:path w="332740" h="332739">
                  <a:moveTo>
                    <a:pt x="324529" y="332593"/>
                  </a:moveTo>
                  <a:lnTo>
                    <a:pt x="156780" y="332593"/>
                  </a:lnTo>
                  <a:lnTo>
                    <a:pt x="152264" y="329045"/>
                  </a:lnTo>
                  <a:lnTo>
                    <a:pt x="150973" y="323561"/>
                  </a:lnTo>
                  <a:lnTo>
                    <a:pt x="132696" y="273529"/>
                  </a:lnTo>
                  <a:lnTo>
                    <a:pt x="101294" y="231541"/>
                  </a:lnTo>
                  <a:lnTo>
                    <a:pt x="59246" y="200078"/>
                  </a:lnTo>
                  <a:lnTo>
                    <a:pt x="9032" y="181620"/>
                  </a:lnTo>
                  <a:lnTo>
                    <a:pt x="3871" y="180652"/>
                  </a:lnTo>
                  <a:lnTo>
                    <a:pt x="0" y="175813"/>
                  </a:lnTo>
                  <a:lnTo>
                    <a:pt x="0" y="8387"/>
                  </a:lnTo>
                  <a:lnTo>
                    <a:pt x="1290" y="5484"/>
                  </a:lnTo>
                  <a:lnTo>
                    <a:pt x="6451" y="967"/>
                  </a:lnTo>
                  <a:lnTo>
                    <a:pt x="9355" y="0"/>
                  </a:lnTo>
                  <a:lnTo>
                    <a:pt x="12581" y="322"/>
                  </a:lnTo>
                  <a:lnTo>
                    <a:pt x="61790" y="9369"/>
                  </a:lnTo>
                  <a:lnTo>
                    <a:pt x="108448" y="24775"/>
                  </a:lnTo>
                  <a:lnTo>
                    <a:pt x="152075" y="46064"/>
                  </a:lnTo>
                  <a:lnTo>
                    <a:pt x="192190" y="72764"/>
                  </a:lnTo>
                  <a:lnTo>
                    <a:pt x="228315" y="104399"/>
                  </a:lnTo>
                  <a:lnTo>
                    <a:pt x="259969" y="140495"/>
                  </a:lnTo>
                  <a:lnTo>
                    <a:pt x="286671" y="180579"/>
                  </a:lnTo>
                  <a:lnTo>
                    <a:pt x="307942" y="224176"/>
                  </a:lnTo>
                  <a:lnTo>
                    <a:pt x="323302" y="270812"/>
                  </a:lnTo>
                  <a:lnTo>
                    <a:pt x="332271" y="320012"/>
                  </a:lnTo>
                  <a:lnTo>
                    <a:pt x="332593" y="323561"/>
                  </a:lnTo>
                  <a:lnTo>
                    <a:pt x="331948" y="326464"/>
                  </a:lnTo>
                  <a:lnTo>
                    <a:pt x="329690" y="329045"/>
                  </a:lnTo>
                  <a:lnTo>
                    <a:pt x="327432" y="331303"/>
                  </a:lnTo>
                  <a:lnTo>
                    <a:pt x="324529" y="332593"/>
                  </a:lnTo>
                  <a:close/>
                </a:path>
              </a:pathLst>
            </a:custGeom>
            <a:solidFill>
              <a:srgbClr val="006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8501" y="2736877"/>
              <a:ext cx="723900" cy="723900"/>
            </a:xfrm>
            <a:custGeom>
              <a:avLst/>
              <a:gdLst/>
              <a:ahLst/>
              <a:cxnLst/>
              <a:rect l="l" t="t" r="r" b="b"/>
              <a:pathLst>
                <a:path w="723900" h="723900">
                  <a:moveTo>
                    <a:pt x="362917" y="723899"/>
                  </a:moveTo>
                  <a:lnTo>
                    <a:pt x="313693" y="720591"/>
                  </a:lnTo>
                  <a:lnTo>
                    <a:pt x="266475" y="710951"/>
                  </a:lnTo>
                  <a:lnTo>
                    <a:pt x="221697" y="695410"/>
                  </a:lnTo>
                  <a:lnTo>
                    <a:pt x="179792" y="674399"/>
                  </a:lnTo>
                  <a:lnTo>
                    <a:pt x="141193" y="648348"/>
                  </a:lnTo>
                  <a:lnTo>
                    <a:pt x="106334" y="617686"/>
                  </a:lnTo>
                  <a:lnTo>
                    <a:pt x="75649" y="582843"/>
                  </a:lnTo>
                  <a:lnTo>
                    <a:pt x="49571" y="544251"/>
                  </a:lnTo>
                  <a:lnTo>
                    <a:pt x="28534" y="502338"/>
                  </a:lnTo>
                  <a:lnTo>
                    <a:pt x="12970" y="457536"/>
                  </a:lnTo>
                  <a:lnTo>
                    <a:pt x="3314" y="410274"/>
                  </a:lnTo>
                  <a:lnTo>
                    <a:pt x="0" y="360982"/>
                  </a:lnTo>
                  <a:lnTo>
                    <a:pt x="3419" y="311013"/>
                  </a:lnTo>
                  <a:lnTo>
                    <a:pt x="13373" y="263115"/>
                  </a:lnTo>
                  <a:lnTo>
                    <a:pt x="29408" y="217743"/>
                  </a:lnTo>
                  <a:lnTo>
                    <a:pt x="51068" y="175352"/>
                  </a:lnTo>
                  <a:lnTo>
                    <a:pt x="77897" y="136397"/>
                  </a:lnTo>
                  <a:lnTo>
                    <a:pt x="109441" y="101334"/>
                  </a:lnTo>
                  <a:lnTo>
                    <a:pt x="145244" y="70618"/>
                  </a:lnTo>
                  <a:lnTo>
                    <a:pt x="184852" y="44703"/>
                  </a:lnTo>
                  <a:lnTo>
                    <a:pt x="227808" y="24046"/>
                  </a:lnTo>
                  <a:lnTo>
                    <a:pt x="273659" y="9100"/>
                  </a:lnTo>
                  <a:lnTo>
                    <a:pt x="321948" y="322"/>
                  </a:lnTo>
                  <a:lnTo>
                    <a:pt x="325496" y="0"/>
                  </a:lnTo>
                  <a:lnTo>
                    <a:pt x="328400" y="967"/>
                  </a:lnTo>
                  <a:lnTo>
                    <a:pt x="334529" y="175813"/>
                  </a:lnTo>
                  <a:lnTo>
                    <a:pt x="325496" y="181620"/>
                  </a:lnTo>
                  <a:lnTo>
                    <a:pt x="278372" y="198353"/>
                  </a:lnTo>
                  <a:lnTo>
                    <a:pt x="238215" y="226685"/>
                  </a:lnTo>
                  <a:lnTo>
                    <a:pt x="207040" y="264586"/>
                  </a:lnTo>
                  <a:lnTo>
                    <a:pt x="186859" y="310027"/>
                  </a:lnTo>
                  <a:lnTo>
                    <a:pt x="179684" y="360982"/>
                  </a:lnTo>
                  <a:lnTo>
                    <a:pt x="186223" y="409726"/>
                  </a:lnTo>
                  <a:lnTo>
                    <a:pt x="204679" y="453506"/>
                  </a:lnTo>
                  <a:lnTo>
                    <a:pt x="233315" y="490584"/>
                  </a:lnTo>
                  <a:lnTo>
                    <a:pt x="270393" y="519220"/>
                  </a:lnTo>
                  <a:lnTo>
                    <a:pt x="314173" y="537676"/>
                  </a:lnTo>
                  <a:lnTo>
                    <a:pt x="362917" y="544215"/>
                  </a:lnTo>
                  <a:lnTo>
                    <a:pt x="413872" y="537040"/>
                  </a:lnTo>
                  <a:lnTo>
                    <a:pt x="459313" y="516859"/>
                  </a:lnTo>
                  <a:lnTo>
                    <a:pt x="497214" y="485683"/>
                  </a:lnTo>
                  <a:lnTo>
                    <a:pt x="525546" y="445527"/>
                  </a:lnTo>
                  <a:lnTo>
                    <a:pt x="542279" y="398403"/>
                  </a:lnTo>
                  <a:lnTo>
                    <a:pt x="543570" y="393241"/>
                  </a:lnTo>
                  <a:lnTo>
                    <a:pt x="548086" y="389370"/>
                  </a:lnTo>
                  <a:lnTo>
                    <a:pt x="715835" y="389370"/>
                  </a:lnTo>
                  <a:lnTo>
                    <a:pt x="718738" y="390660"/>
                  </a:lnTo>
                  <a:lnTo>
                    <a:pt x="723254" y="395822"/>
                  </a:lnTo>
                  <a:lnTo>
                    <a:pt x="723899" y="398725"/>
                  </a:lnTo>
                  <a:lnTo>
                    <a:pt x="723577" y="401951"/>
                  </a:lnTo>
                  <a:lnTo>
                    <a:pt x="714806" y="450313"/>
                  </a:lnTo>
                  <a:lnTo>
                    <a:pt x="699879" y="496209"/>
                  </a:lnTo>
                  <a:lnTo>
                    <a:pt x="679248" y="539187"/>
                  </a:lnTo>
                  <a:lnTo>
                    <a:pt x="653362" y="578797"/>
                  </a:lnTo>
                  <a:lnTo>
                    <a:pt x="622674" y="614589"/>
                  </a:lnTo>
                  <a:lnTo>
                    <a:pt x="587632" y="646111"/>
                  </a:lnTo>
                  <a:lnTo>
                    <a:pt x="548689" y="672913"/>
                  </a:lnTo>
                  <a:lnTo>
                    <a:pt x="506296" y="694543"/>
                  </a:lnTo>
                  <a:lnTo>
                    <a:pt x="460902" y="710552"/>
                  </a:lnTo>
                  <a:lnTo>
                    <a:pt x="412959" y="720487"/>
                  </a:lnTo>
                  <a:lnTo>
                    <a:pt x="362917" y="723899"/>
                  </a:lnTo>
                  <a:close/>
                </a:path>
              </a:pathLst>
            </a:custGeom>
            <a:solidFill>
              <a:srgbClr val="BEA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0437" y="2988182"/>
              <a:ext cx="202565" cy="191770"/>
            </a:xfrm>
            <a:custGeom>
              <a:avLst/>
              <a:gdLst/>
              <a:ahLst/>
              <a:cxnLst/>
              <a:rect l="l" t="t" r="r" b="b"/>
              <a:pathLst>
                <a:path w="202565" h="191769">
                  <a:moveTo>
                    <a:pt x="50977" y="94361"/>
                  </a:moveTo>
                  <a:lnTo>
                    <a:pt x="50342" y="93675"/>
                  </a:lnTo>
                  <a:lnTo>
                    <a:pt x="47828" y="92544"/>
                  </a:lnTo>
                  <a:lnTo>
                    <a:pt x="46304" y="92265"/>
                  </a:lnTo>
                  <a:lnTo>
                    <a:pt x="6451" y="92265"/>
                  </a:lnTo>
                  <a:lnTo>
                    <a:pt x="4673" y="92265"/>
                  </a:lnTo>
                  <a:lnTo>
                    <a:pt x="3149" y="92544"/>
                  </a:lnTo>
                  <a:lnTo>
                    <a:pt x="635" y="93675"/>
                  </a:lnTo>
                  <a:lnTo>
                    <a:pt x="0" y="94361"/>
                  </a:lnTo>
                  <a:lnTo>
                    <a:pt x="0" y="189522"/>
                  </a:lnTo>
                  <a:lnTo>
                    <a:pt x="635" y="190207"/>
                  </a:lnTo>
                  <a:lnTo>
                    <a:pt x="3149" y="191338"/>
                  </a:lnTo>
                  <a:lnTo>
                    <a:pt x="4673" y="191617"/>
                  </a:lnTo>
                  <a:lnTo>
                    <a:pt x="46304" y="191617"/>
                  </a:lnTo>
                  <a:lnTo>
                    <a:pt x="47828" y="191338"/>
                  </a:lnTo>
                  <a:lnTo>
                    <a:pt x="50342" y="190207"/>
                  </a:lnTo>
                  <a:lnTo>
                    <a:pt x="50977" y="189522"/>
                  </a:lnTo>
                  <a:lnTo>
                    <a:pt x="50977" y="94361"/>
                  </a:lnTo>
                  <a:close/>
                </a:path>
                <a:path w="202565" h="191769">
                  <a:moveTo>
                    <a:pt x="126466" y="53365"/>
                  </a:moveTo>
                  <a:lnTo>
                    <a:pt x="125831" y="52374"/>
                  </a:lnTo>
                  <a:lnTo>
                    <a:pt x="123317" y="50736"/>
                  </a:lnTo>
                  <a:lnTo>
                    <a:pt x="121793" y="50330"/>
                  </a:lnTo>
                  <a:lnTo>
                    <a:pt x="81940" y="50330"/>
                  </a:lnTo>
                  <a:lnTo>
                    <a:pt x="80162" y="50330"/>
                  </a:lnTo>
                  <a:lnTo>
                    <a:pt x="78638" y="50736"/>
                  </a:lnTo>
                  <a:lnTo>
                    <a:pt x="76123" y="52374"/>
                  </a:lnTo>
                  <a:lnTo>
                    <a:pt x="75488" y="53365"/>
                  </a:lnTo>
                  <a:lnTo>
                    <a:pt x="75488" y="188582"/>
                  </a:lnTo>
                  <a:lnTo>
                    <a:pt x="76123" y="189572"/>
                  </a:lnTo>
                  <a:lnTo>
                    <a:pt x="78638" y="191211"/>
                  </a:lnTo>
                  <a:lnTo>
                    <a:pt x="80162" y="191617"/>
                  </a:lnTo>
                  <a:lnTo>
                    <a:pt x="121793" y="191617"/>
                  </a:lnTo>
                  <a:lnTo>
                    <a:pt x="123317" y="191211"/>
                  </a:lnTo>
                  <a:lnTo>
                    <a:pt x="125831" y="189572"/>
                  </a:lnTo>
                  <a:lnTo>
                    <a:pt x="126466" y="188582"/>
                  </a:lnTo>
                  <a:lnTo>
                    <a:pt x="126466" y="53365"/>
                  </a:lnTo>
                  <a:close/>
                </a:path>
                <a:path w="202565" h="191769">
                  <a:moveTo>
                    <a:pt x="201942" y="4203"/>
                  </a:moveTo>
                  <a:lnTo>
                    <a:pt x="201320" y="2832"/>
                  </a:lnTo>
                  <a:lnTo>
                    <a:pt x="198793" y="571"/>
                  </a:lnTo>
                  <a:lnTo>
                    <a:pt x="197281" y="0"/>
                  </a:lnTo>
                  <a:lnTo>
                    <a:pt x="157429" y="0"/>
                  </a:lnTo>
                  <a:lnTo>
                    <a:pt x="155651" y="0"/>
                  </a:lnTo>
                  <a:lnTo>
                    <a:pt x="154127" y="571"/>
                  </a:lnTo>
                  <a:lnTo>
                    <a:pt x="151612" y="2832"/>
                  </a:lnTo>
                  <a:lnTo>
                    <a:pt x="150977" y="4203"/>
                  </a:lnTo>
                  <a:lnTo>
                    <a:pt x="150977" y="187413"/>
                  </a:lnTo>
                  <a:lnTo>
                    <a:pt x="151612" y="188785"/>
                  </a:lnTo>
                  <a:lnTo>
                    <a:pt x="154127" y="191058"/>
                  </a:lnTo>
                  <a:lnTo>
                    <a:pt x="155651" y="191617"/>
                  </a:lnTo>
                  <a:lnTo>
                    <a:pt x="197281" y="191617"/>
                  </a:lnTo>
                  <a:lnTo>
                    <a:pt x="198793" y="191058"/>
                  </a:lnTo>
                  <a:lnTo>
                    <a:pt x="201320" y="188785"/>
                  </a:lnTo>
                  <a:lnTo>
                    <a:pt x="201942" y="187413"/>
                  </a:lnTo>
                  <a:lnTo>
                    <a:pt x="201942" y="4203"/>
                  </a:lnTo>
                  <a:close/>
                </a:path>
              </a:pathLst>
            </a:custGeom>
            <a:solidFill>
              <a:srgbClr val="006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75822" y="445649"/>
            <a:ext cx="13936980" cy="1416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43685">
              <a:lnSpc>
                <a:spcPct val="123300"/>
              </a:lnSpc>
              <a:spcBef>
                <a:spcPts val="100"/>
              </a:spcBef>
            </a:pPr>
            <a:r>
              <a:rPr sz="3700" spc="30" dirty="0"/>
              <a:t>PRINCIPALELE </a:t>
            </a:r>
            <a:r>
              <a:rPr sz="3700" spc="-15" dirty="0"/>
              <a:t>EVOLUŢII </a:t>
            </a:r>
            <a:r>
              <a:rPr sz="3700" spc="175" dirty="0"/>
              <a:t>CONTEXTUALE </a:t>
            </a:r>
            <a:r>
              <a:rPr sz="3700" spc="114" dirty="0"/>
              <a:t>CU </a:t>
            </a:r>
            <a:r>
              <a:rPr sz="3700" spc="120" dirty="0"/>
              <a:t> </a:t>
            </a:r>
            <a:r>
              <a:rPr sz="3700" spc="75" dirty="0"/>
              <a:t>INFLUENŢĂ</a:t>
            </a:r>
            <a:r>
              <a:rPr sz="3700" spc="5" dirty="0"/>
              <a:t> </a:t>
            </a:r>
            <a:r>
              <a:rPr sz="3700" spc="60" dirty="0"/>
              <a:t>NEGATIVĂ</a:t>
            </a:r>
            <a:r>
              <a:rPr sz="3700" spc="5" dirty="0"/>
              <a:t> </a:t>
            </a:r>
            <a:r>
              <a:rPr sz="3700" spc="35" dirty="0"/>
              <a:t>ASUPRA</a:t>
            </a:r>
            <a:r>
              <a:rPr sz="3700" spc="10" dirty="0"/>
              <a:t> </a:t>
            </a:r>
            <a:r>
              <a:rPr sz="3700" spc="-70" dirty="0"/>
              <a:t>ACTIVITĂŢII</a:t>
            </a:r>
            <a:r>
              <a:rPr sz="3700" spc="5" dirty="0"/>
              <a:t> </a:t>
            </a:r>
            <a:r>
              <a:rPr sz="3700" spc="-85" dirty="0"/>
              <a:t>IMM-URILOR</a:t>
            </a:r>
            <a:endParaRPr sz="3700"/>
          </a:p>
        </p:txBody>
      </p:sp>
      <p:grpSp>
        <p:nvGrpSpPr>
          <p:cNvPr id="11" name="object 11"/>
          <p:cNvGrpSpPr/>
          <p:nvPr/>
        </p:nvGrpSpPr>
        <p:grpSpPr>
          <a:xfrm>
            <a:off x="848501" y="4422156"/>
            <a:ext cx="723900" cy="723900"/>
            <a:chOff x="848501" y="4422156"/>
            <a:chExt cx="723900" cy="723900"/>
          </a:xfrm>
        </p:grpSpPr>
        <p:sp>
          <p:nvSpPr>
            <p:cNvPr id="12" name="object 12"/>
            <p:cNvSpPr/>
            <p:nvPr/>
          </p:nvSpPr>
          <p:spPr>
            <a:xfrm>
              <a:off x="1239807" y="4422156"/>
              <a:ext cx="332740" cy="332740"/>
            </a:xfrm>
            <a:custGeom>
              <a:avLst/>
              <a:gdLst/>
              <a:ahLst/>
              <a:cxnLst/>
              <a:rect l="l" t="t" r="r" b="b"/>
              <a:pathLst>
                <a:path w="332740" h="332739">
                  <a:moveTo>
                    <a:pt x="324529" y="332593"/>
                  </a:moveTo>
                  <a:lnTo>
                    <a:pt x="156780" y="332593"/>
                  </a:lnTo>
                  <a:lnTo>
                    <a:pt x="152264" y="329045"/>
                  </a:lnTo>
                  <a:lnTo>
                    <a:pt x="150973" y="323561"/>
                  </a:lnTo>
                  <a:lnTo>
                    <a:pt x="132696" y="273529"/>
                  </a:lnTo>
                  <a:lnTo>
                    <a:pt x="101294" y="231541"/>
                  </a:lnTo>
                  <a:lnTo>
                    <a:pt x="59246" y="200078"/>
                  </a:lnTo>
                  <a:lnTo>
                    <a:pt x="9032" y="181620"/>
                  </a:lnTo>
                  <a:lnTo>
                    <a:pt x="3871" y="180652"/>
                  </a:lnTo>
                  <a:lnTo>
                    <a:pt x="0" y="175813"/>
                  </a:lnTo>
                  <a:lnTo>
                    <a:pt x="0" y="8387"/>
                  </a:lnTo>
                  <a:lnTo>
                    <a:pt x="1290" y="5484"/>
                  </a:lnTo>
                  <a:lnTo>
                    <a:pt x="6451" y="967"/>
                  </a:lnTo>
                  <a:lnTo>
                    <a:pt x="9355" y="0"/>
                  </a:lnTo>
                  <a:lnTo>
                    <a:pt x="12581" y="322"/>
                  </a:lnTo>
                  <a:lnTo>
                    <a:pt x="61790" y="9369"/>
                  </a:lnTo>
                  <a:lnTo>
                    <a:pt x="108448" y="24775"/>
                  </a:lnTo>
                  <a:lnTo>
                    <a:pt x="152075" y="46064"/>
                  </a:lnTo>
                  <a:lnTo>
                    <a:pt x="192190" y="72764"/>
                  </a:lnTo>
                  <a:lnTo>
                    <a:pt x="228315" y="104399"/>
                  </a:lnTo>
                  <a:lnTo>
                    <a:pt x="259969" y="140495"/>
                  </a:lnTo>
                  <a:lnTo>
                    <a:pt x="286671" y="180579"/>
                  </a:lnTo>
                  <a:lnTo>
                    <a:pt x="307942" y="224176"/>
                  </a:lnTo>
                  <a:lnTo>
                    <a:pt x="323302" y="270812"/>
                  </a:lnTo>
                  <a:lnTo>
                    <a:pt x="332271" y="320012"/>
                  </a:lnTo>
                  <a:lnTo>
                    <a:pt x="332593" y="323561"/>
                  </a:lnTo>
                  <a:lnTo>
                    <a:pt x="331948" y="326464"/>
                  </a:lnTo>
                  <a:lnTo>
                    <a:pt x="329690" y="329045"/>
                  </a:lnTo>
                  <a:lnTo>
                    <a:pt x="327432" y="331303"/>
                  </a:lnTo>
                  <a:lnTo>
                    <a:pt x="324529" y="332593"/>
                  </a:lnTo>
                  <a:close/>
                </a:path>
              </a:pathLst>
            </a:custGeom>
            <a:solidFill>
              <a:srgbClr val="006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8501" y="4422156"/>
              <a:ext cx="723900" cy="723900"/>
            </a:xfrm>
            <a:custGeom>
              <a:avLst/>
              <a:gdLst/>
              <a:ahLst/>
              <a:cxnLst/>
              <a:rect l="l" t="t" r="r" b="b"/>
              <a:pathLst>
                <a:path w="723900" h="723900">
                  <a:moveTo>
                    <a:pt x="362917" y="723899"/>
                  </a:moveTo>
                  <a:lnTo>
                    <a:pt x="313693" y="720591"/>
                  </a:lnTo>
                  <a:lnTo>
                    <a:pt x="266475" y="710951"/>
                  </a:lnTo>
                  <a:lnTo>
                    <a:pt x="221697" y="695410"/>
                  </a:lnTo>
                  <a:lnTo>
                    <a:pt x="179792" y="674399"/>
                  </a:lnTo>
                  <a:lnTo>
                    <a:pt x="141193" y="648348"/>
                  </a:lnTo>
                  <a:lnTo>
                    <a:pt x="106334" y="617686"/>
                  </a:lnTo>
                  <a:lnTo>
                    <a:pt x="75649" y="582843"/>
                  </a:lnTo>
                  <a:lnTo>
                    <a:pt x="49571" y="544251"/>
                  </a:lnTo>
                  <a:lnTo>
                    <a:pt x="28534" y="502338"/>
                  </a:lnTo>
                  <a:lnTo>
                    <a:pt x="12970" y="457536"/>
                  </a:lnTo>
                  <a:lnTo>
                    <a:pt x="3314" y="410274"/>
                  </a:lnTo>
                  <a:lnTo>
                    <a:pt x="0" y="360982"/>
                  </a:lnTo>
                  <a:lnTo>
                    <a:pt x="3419" y="311013"/>
                  </a:lnTo>
                  <a:lnTo>
                    <a:pt x="13373" y="263115"/>
                  </a:lnTo>
                  <a:lnTo>
                    <a:pt x="29408" y="217743"/>
                  </a:lnTo>
                  <a:lnTo>
                    <a:pt x="51068" y="175352"/>
                  </a:lnTo>
                  <a:lnTo>
                    <a:pt x="77897" y="136397"/>
                  </a:lnTo>
                  <a:lnTo>
                    <a:pt x="109441" y="101334"/>
                  </a:lnTo>
                  <a:lnTo>
                    <a:pt x="145244" y="70618"/>
                  </a:lnTo>
                  <a:lnTo>
                    <a:pt x="184852" y="44703"/>
                  </a:lnTo>
                  <a:lnTo>
                    <a:pt x="227808" y="24046"/>
                  </a:lnTo>
                  <a:lnTo>
                    <a:pt x="273659" y="9100"/>
                  </a:lnTo>
                  <a:lnTo>
                    <a:pt x="321948" y="322"/>
                  </a:lnTo>
                  <a:lnTo>
                    <a:pt x="325496" y="0"/>
                  </a:lnTo>
                  <a:lnTo>
                    <a:pt x="328400" y="967"/>
                  </a:lnTo>
                  <a:lnTo>
                    <a:pt x="334529" y="175813"/>
                  </a:lnTo>
                  <a:lnTo>
                    <a:pt x="325496" y="181620"/>
                  </a:lnTo>
                  <a:lnTo>
                    <a:pt x="278372" y="198353"/>
                  </a:lnTo>
                  <a:lnTo>
                    <a:pt x="238215" y="226685"/>
                  </a:lnTo>
                  <a:lnTo>
                    <a:pt x="207040" y="264586"/>
                  </a:lnTo>
                  <a:lnTo>
                    <a:pt x="186859" y="310027"/>
                  </a:lnTo>
                  <a:lnTo>
                    <a:pt x="179684" y="360982"/>
                  </a:lnTo>
                  <a:lnTo>
                    <a:pt x="186223" y="409726"/>
                  </a:lnTo>
                  <a:lnTo>
                    <a:pt x="204679" y="453506"/>
                  </a:lnTo>
                  <a:lnTo>
                    <a:pt x="233315" y="490584"/>
                  </a:lnTo>
                  <a:lnTo>
                    <a:pt x="270393" y="519220"/>
                  </a:lnTo>
                  <a:lnTo>
                    <a:pt x="314173" y="537676"/>
                  </a:lnTo>
                  <a:lnTo>
                    <a:pt x="362917" y="544215"/>
                  </a:lnTo>
                  <a:lnTo>
                    <a:pt x="413872" y="537040"/>
                  </a:lnTo>
                  <a:lnTo>
                    <a:pt x="459313" y="516859"/>
                  </a:lnTo>
                  <a:lnTo>
                    <a:pt x="497214" y="485683"/>
                  </a:lnTo>
                  <a:lnTo>
                    <a:pt x="525546" y="445527"/>
                  </a:lnTo>
                  <a:lnTo>
                    <a:pt x="542279" y="398403"/>
                  </a:lnTo>
                  <a:lnTo>
                    <a:pt x="543570" y="393241"/>
                  </a:lnTo>
                  <a:lnTo>
                    <a:pt x="548086" y="389370"/>
                  </a:lnTo>
                  <a:lnTo>
                    <a:pt x="715835" y="389370"/>
                  </a:lnTo>
                  <a:lnTo>
                    <a:pt x="718738" y="390660"/>
                  </a:lnTo>
                  <a:lnTo>
                    <a:pt x="723254" y="395822"/>
                  </a:lnTo>
                  <a:lnTo>
                    <a:pt x="723899" y="398725"/>
                  </a:lnTo>
                  <a:lnTo>
                    <a:pt x="723577" y="401951"/>
                  </a:lnTo>
                  <a:lnTo>
                    <a:pt x="714806" y="450313"/>
                  </a:lnTo>
                  <a:lnTo>
                    <a:pt x="699879" y="496209"/>
                  </a:lnTo>
                  <a:lnTo>
                    <a:pt x="679248" y="539187"/>
                  </a:lnTo>
                  <a:lnTo>
                    <a:pt x="653362" y="578797"/>
                  </a:lnTo>
                  <a:lnTo>
                    <a:pt x="622674" y="614589"/>
                  </a:lnTo>
                  <a:lnTo>
                    <a:pt x="587632" y="646111"/>
                  </a:lnTo>
                  <a:lnTo>
                    <a:pt x="548689" y="672913"/>
                  </a:lnTo>
                  <a:lnTo>
                    <a:pt x="506296" y="694543"/>
                  </a:lnTo>
                  <a:lnTo>
                    <a:pt x="460902" y="710552"/>
                  </a:lnTo>
                  <a:lnTo>
                    <a:pt x="412959" y="720487"/>
                  </a:lnTo>
                  <a:lnTo>
                    <a:pt x="362917" y="723899"/>
                  </a:lnTo>
                  <a:close/>
                </a:path>
              </a:pathLst>
            </a:custGeom>
            <a:solidFill>
              <a:srgbClr val="BEA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10437" y="4673459"/>
              <a:ext cx="202565" cy="191770"/>
            </a:xfrm>
            <a:custGeom>
              <a:avLst/>
              <a:gdLst/>
              <a:ahLst/>
              <a:cxnLst/>
              <a:rect l="l" t="t" r="r" b="b"/>
              <a:pathLst>
                <a:path w="202565" h="191770">
                  <a:moveTo>
                    <a:pt x="50977" y="94361"/>
                  </a:moveTo>
                  <a:lnTo>
                    <a:pt x="50342" y="93687"/>
                  </a:lnTo>
                  <a:lnTo>
                    <a:pt x="47828" y="92544"/>
                  </a:lnTo>
                  <a:lnTo>
                    <a:pt x="46304" y="92265"/>
                  </a:lnTo>
                  <a:lnTo>
                    <a:pt x="6451" y="92265"/>
                  </a:lnTo>
                  <a:lnTo>
                    <a:pt x="4673" y="92265"/>
                  </a:lnTo>
                  <a:lnTo>
                    <a:pt x="3149" y="92544"/>
                  </a:lnTo>
                  <a:lnTo>
                    <a:pt x="635" y="93687"/>
                  </a:lnTo>
                  <a:lnTo>
                    <a:pt x="0" y="94361"/>
                  </a:lnTo>
                  <a:lnTo>
                    <a:pt x="0" y="189522"/>
                  </a:lnTo>
                  <a:lnTo>
                    <a:pt x="635" y="190207"/>
                  </a:lnTo>
                  <a:lnTo>
                    <a:pt x="3149" y="191338"/>
                  </a:lnTo>
                  <a:lnTo>
                    <a:pt x="4673" y="191630"/>
                  </a:lnTo>
                  <a:lnTo>
                    <a:pt x="46304" y="191630"/>
                  </a:lnTo>
                  <a:lnTo>
                    <a:pt x="47828" y="191338"/>
                  </a:lnTo>
                  <a:lnTo>
                    <a:pt x="50342" y="190207"/>
                  </a:lnTo>
                  <a:lnTo>
                    <a:pt x="50977" y="189522"/>
                  </a:lnTo>
                  <a:lnTo>
                    <a:pt x="50977" y="94361"/>
                  </a:lnTo>
                  <a:close/>
                </a:path>
                <a:path w="202565" h="191770">
                  <a:moveTo>
                    <a:pt x="126466" y="53365"/>
                  </a:moveTo>
                  <a:lnTo>
                    <a:pt x="125831" y="52374"/>
                  </a:lnTo>
                  <a:lnTo>
                    <a:pt x="123317" y="50736"/>
                  </a:lnTo>
                  <a:lnTo>
                    <a:pt x="121793" y="50330"/>
                  </a:lnTo>
                  <a:lnTo>
                    <a:pt x="81940" y="50330"/>
                  </a:lnTo>
                  <a:lnTo>
                    <a:pt x="80162" y="50330"/>
                  </a:lnTo>
                  <a:lnTo>
                    <a:pt x="78638" y="50736"/>
                  </a:lnTo>
                  <a:lnTo>
                    <a:pt x="76123" y="52374"/>
                  </a:lnTo>
                  <a:lnTo>
                    <a:pt x="75488" y="53365"/>
                  </a:lnTo>
                  <a:lnTo>
                    <a:pt x="75488" y="188582"/>
                  </a:lnTo>
                  <a:lnTo>
                    <a:pt x="76123" y="189572"/>
                  </a:lnTo>
                  <a:lnTo>
                    <a:pt x="78638" y="191211"/>
                  </a:lnTo>
                  <a:lnTo>
                    <a:pt x="80162" y="191630"/>
                  </a:lnTo>
                  <a:lnTo>
                    <a:pt x="121793" y="191630"/>
                  </a:lnTo>
                  <a:lnTo>
                    <a:pt x="123317" y="191211"/>
                  </a:lnTo>
                  <a:lnTo>
                    <a:pt x="125831" y="189572"/>
                  </a:lnTo>
                  <a:lnTo>
                    <a:pt x="126466" y="188582"/>
                  </a:lnTo>
                  <a:lnTo>
                    <a:pt x="126466" y="53365"/>
                  </a:lnTo>
                  <a:close/>
                </a:path>
                <a:path w="202565" h="191770">
                  <a:moveTo>
                    <a:pt x="201942" y="4203"/>
                  </a:moveTo>
                  <a:lnTo>
                    <a:pt x="201320" y="2832"/>
                  </a:lnTo>
                  <a:lnTo>
                    <a:pt x="198793" y="571"/>
                  </a:lnTo>
                  <a:lnTo>
                    <a:pt x="197281" y="0"/>
                  </a:lnTo>
                  <a:lnTo>
                    <a:pt x="157429" y="0"/>
                  </a:lnTo>
                  <a:lnTo>
                    <a:pt x="155651" y="0"/>
                  </a:lnTo>
                  <a:lnTo>
                    <a:pt x="154127" y="571"/>
                  </a:lnTo>
                  <a:lnTo>
                    <a:pt x="151612" y="2832"/>
                  </a:lnTo>
                  <a:lnTo>
                    <a:pt x="150977" y="4203"/>
                  </a:lnTo>
                  <a:lnTo>
                    <a:pt x="150977" y="187426"/>
                  </a:lnTo>
                  <a:lnTo>
                    <a:pt x="151612" y="188785"/>
                  </a:lnTo>
                  <a:lnTo>
                    <a:pt x="154127" y="191058"/>
                  </a:lnTo>
                  <a:lnTo>
                    <a:pt x="155651" y="191630"/>
                  </a:lnTo>
                  <a:lnTo>
                    <a:pt x="197281" y="191630"/>
                  </a:lnTo>
                  <a:lnTo>
                    <a:pt x="198793" y="191058"/>
                  </a:lnTo>
                  <a:lnTo>
                    <a:pt x="201320" y="188785"/>
                  </a:lnTo>
                  <a:lnTo>
                    <a:pt x="201942" y="187426"/>
                  </a:lnTo>
                  <a:lnTo>
                    <a:pt x="201942" y="4203"/>
                  </a:lnTo>
                  <a:close/>
                </a:path>
              </a:pathLst>
            </a:custGeom>
            <a:solidFill>
              <a:srgbClr val="006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48501" y="5960512"/>
            <a:ext cx="723900" cy="723900"/>
            <a:chOff x="848501" y="5960512"/>
            <a:chExt cx="723900" cy="723900"/>
          </a:xfrm>
        </p:grpSpPr>
        <p:sp>
          <p:nvSpPr>
            <p:cNvPr id="16" name="object 16"/>
            <p:cNvSpPr/>
            <p:nvPr/>
          </p:nvSpPr>
          <p:spPr>
            <a:xfrm>
              <a:off x="1239807" y="5960512"/>
              <a:ext cx="332740" cy="332740"/>
            </a:xfrm>
            <a:custGeom>
              <a:avLst/>
              <a:gdLst/>
              <a:ahLst/>
              <a:cxnLst/>
              <a:rect l="l" t="t" r="r" b="b"/>
              <a:pathLst>
                <a:path w="332740" h="332739">
                  <a:moveTo>
                    <a:pt x="324529" y="332593"/>
                  </a:moveTo>
                  <a:lnTo>
                    <a:pt x="156780" y="332593"/>
                  </a:lnTo>
                  <a:lnTo>
                    <a:pt x="152264" y="329045"/>
                  </a:lnTo>
                  <a:lnTo>
                    <a:pt x="150973" y="323561"/>
                  </a:lnTo>
                  <a:lnTo>
                    <a:pt x="132696" y="273529"/>
                  </a:lnTo>
                  <a:lnTo>
                    <a:pt x="101294" y="231541"/>
                  </a:lnTo>
                  <a:lnTo>
                    <a:pt x="59246" y="200078"/>
                  </a:lnTo>
                  <a:lnTo>
                    <a:pt x="9032" y="181620"/>
                  </a:lnTo>
                  <a:lnTo>
                    <a:pt x="3871" y="180652"/>
                  </a:lnTo>
                  <a:lnTo>
                    <a:pt x="0" y="175813"/>
                  </a:lnTo>
                  <a:lnTo>
                    <a:pt x="0" y="8387"/>
                  </a:lnTo>
                  <a:lnTo>
                    <a:pt x="1290" y="5484"/>
                  </a:lnTo>
                  <a:lnTo>
                    <a:pt x="6451" y="967"/>
                  </a:lnTo>
                  <a:lnTo>
                    <a:pt x="9355" y="0"/>
                  </a:lnTo>
                  <a:lnTo>
                    <a:pt x="12581" y="322"/>
                  </a:lnTo>
                  <a:lnTo>
                    <a:pt x="61790" y="9369"/>
                  </a:lnTo>
                  <a:lnTo>
                    <a:pt x="108448" y="24775"/>
                  </a:lnTo>
                  <a:lnTo>
                    <a:pt x="152075" y="46064"/>
                  </a:lnTo>
                  <a:lnTo>
                    <a:pt x="192190" y="72764"/>
                  </a:lnTo>
                  <a:lnTo>
                    <a:pt x="228315" y="104399"/>
                  </a:lnTo>
                  <a:lnTo>
                    <a:pt x="259969" y="140495"/>
                  </a:lnTo>
                  <a:lnTo>
                    <a:pt x="286671" y="180579"/>
                  </a:lnTo>
                  <a:lnTo>
                    <a:pt x="307942" y="224176"/>
                  </a:lnTo>
                  <a:lnTo>
                    <a:pt x="323302" y="270812"/>
                  </a:lnTo>
                  <a:lnTo>
                    <a:pt x="332271" y="320012"/>
                  </a:lnTo>
                  <a:lnTo>
                    <a:pt x="332593" y="323561"/>
                  </a:lnTo>
                  <a:lnTo>
                    <a:pt x="331948" y="326464"/>
                  </a:lnTo>
                  <a:lnTo>
                    <a:pt x="329690" y="329045"/>
                  </a:lnTo>
                  <a:lnTo>
                    <a:pt x="327432" y="331303"/>
                  </a:lnTo>
                  <a:lnTo>
                    <a:pt x="324529" y="332593"/>
                  </a:lnTo>
                  <a:close/>
                </a:path>
              </a:pathLst>
            </a:custGeom>
            <a:solidFill>
              <a:srgbClr val="006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8501" y="5960512"/>
              <a:ext cx="723900" cy="723900"/>
            </a:xfrm>
            <a:custGeom>
              <a:avLst/>
              <a:gdLst/>
              <a:ahLst/>
              <a:cxnLst/>
              <a:rect l="l" t="t" r="r" b="b"/>
              <a:pathLst>
                <a:path w="723900" h="723900">
                  <a:moveTo>
                    <a:pt x="362917" y="723899"/>
                  </a:moveTo>
                  <a:lnTo>
                    <a:pt x="313693" y="720591"/>
                  </a:lnTo>
                  <a:lnTo>
                    <a:pt x="266475" y="710951"/>
                  </a:lnTo>
                  <a:lnTo>
                    <a:pt x="221697" y="695410"/>
                  </a:lnTo>
                  <a:lnTo>
                    <a:pt x="179792" y="674399"/>
                  </a:lnTo>
                  <a:lnTo>
                    <a:pt x="141193" y="648348"/>
                  </a:lnTo>
                  <a:lnTo>
                    <a:pt x="106334" y="617686"/>
                  </a:lnTo>
                  <a:lnTo>
                    <a:pt x="75649" y="582843"/>
                  </a:lnTo>
                  <a:lnTo>
                    <a:pt x="49571" y="544251"/>
                  </a:lnTo>
                  <a:lnTo>
                    <a:pt x="28534" y="502338"/>
                  </a:lnTo>
                  <a:lnTo>
                    <a:pt x="12970" y="457536"/>
                  </a:lnTo>
                  <a:lnTo>
                    <a:pt x="3314" y="410274"/>
                  </a:lnTo>
                  <a:lnTo>
                    <a:pt x="0" y="360982"/>
                  </a:lnTo>
                  <a:lnTo>
                    <a:pt x="3419" y="311013"/>
                  </a:lnTo>
                  <a:lnTo>
                    <a:pt x="13373" y="263115"/>
                  </a:lnTo>
                  <a:lnTo>
                    <a:pt x="29408" y="217743"/>
                  </a:lnTo>
                  <a:lnTo>
                    <a:pt x="51068" y="175352"/>
                  </a:lnTo>
                  <a:lnTo>
                    <a:pt x="77897" y="136397"/>
                  </a:lnTo>
                  <a:lnTo>
                    <a:pt x="109441" y="101334"/>
                  </a:lnTo>
                  <a:lnTo>
                    <a:pt x="145244" y="70618"/>
                  </a:lnTo>
                  <a:lnTo>
                    <a:pt x="184852" y="44703"/>
                  </a:lnTo>
                  <a:lnTo>
                    <a:pt x="227808" y="24046"/>
                  </a:lnTo>
                  <a:lnTo>
                    <a:pt x="273659" y="9100"/>
                  </a:lnTo>
                  <a:lnTo>
                    <a:pt x="321948" y="322"/>
                  </a:lnTo>
                  <a:lnTo>
                    <a:pt x="325496" y="0"/>
                  </a:lnTo>
                  <a:lnTo>
                    <a:pt x="328400" y="967"/>
                  </a:lnTo>
                  <a:lnTo>
                    <a:pt x="334529" y="175813"/>
                  </a:lnTo>
                  <a:lnTo>
                    <a:pt x="325496" y="181620"/>
                  </a:lnTo>
                  <a:lnTo>
                    <a:pt x="278372" y="198353"/>
                  </a:lnTo>
                  <a:lnTo>
                    <a:pt x="238215" y="226685"/>
                  </a:lnTo>
                  <a:lnTo>
                    <a:pt x="207040" y="264586"/>
                  </a:lnTo>
                  <a:lnTo>
                    <a:pt x="186859" y="310027"/>
                  </a:lnTo>
                  <a:lnTo>
                    <a:pt x="179684" y="360982"/>
                  </a:lnTo>
                  <a:lnTo>
                    <a:pt x="186223" y="409726"/>
                  </a:lnTo>
                  <a:lnTo>
                    <a:pt x="204679" y="453506"/>
                  </a:lnTo>
                  <a:lnTo>
                    <a:pt x="233315" y="490584"/>
                  </a:lnTo>
                  <a:lnTo>
                    <a:pt x="270393" y="519220"/>
                  </a:lnTo>
                  <a:lnTo>
                    <a:pt x="314173" y="537676"/>
                  </a:lnTo>
                  <a:lnTo>
                    <a:pt x="362917" y="544215"/>
                  </a:lnTo>
                  <a:lnTo>
                    <a:pt x="413872" y="537040"/>
                  </a:lnTo>
                  <a:lnTo>
                    <a:pt x="459313" y="516859"/>
                  </a:lnTo>
                  <a:lnTo>
                    <a:pt x="497214" y="485683"/>
                  </a:lnTo>
                  <a:lnTo>
                    <a:pt x="525546" y="445527"/>
                  </a:lnTo>
                  <a:lnTo>
                    <a:pt x="542279" y="398403"/>
                  </a:lnTo>
                  <a:lnTo>
                    <a:pt x="543570" y="393241"/>
                  </a:lnTo>
                  <a:lnTo>
                    <a:pt x="548086" y="389370"/>
                  </a:lnTo>
                  <a:lnTo>
                    <a:pt x="715835" y="389370"/>
                  </a:lnTo>
                  <a:lnTo>
                    <a:pt x="718738" y="390660"/>
                  </a:lnTo>
                  <a:lnTo>
                    <a:pt x="723254" y="395822"/>
                  </a:lnTo>
                  <a:lnTo>
                    <a:pt x="723899" y="398725"/>
                  </a:lnTo>
                  <a:lnTo>
                    <a:pt x="723577" y="401951"/>
                  </a:lnTo>
                  <a:lnTo>
                    <a:pt x="714806" y="450313"/>
                  </a:lnTo>
                  <a:lnTo>
                    <a:pt x="699879" y="496209"/>
                  </a:lnTo>
                  <a:lnTo>
                    <a:pt x="679248" y="539187"/>
                  </a:lnTo>
                  <a:lnTo>
                    <a:pt x="653362" y="578797"/>
                  </a:lnTo>
                  <a:lnTo>
                    <a:pt x="622674" y="614589"/>
                  </a:lnTo>
                  <a:lnTo>
                    <a:pt x="587632" y="646111"/>
                  </a:lnTo>
                  <a:lnTo>
                    <a:pt x="548689" y="672913"/>
                  </a:lnTo>
                  <a:lnTo>
                    <a:pt x="506296" y="694543"/>
                  </a:lnTo>
                  <a:lnTo>
                    <a:pt x="460902" y="710552"/>
                  </a:lnTo>
                  <a:lnTo>
                    <a:pt x="412959" y="720487"/>
                  </a:lnTo>
                  <a:lnTo>
                    <a:pt x="362917" y="723899"/>
                  </a:lnTo>
                  <a:close/>
                </a:path>
              </a:pathLst>
            </a:custGeom>
            <a:solidFill>
              <a:srgbClr val="BEA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0437" y="6211823"/>
              <a:ext cx="202565" cy="191770"/>
            </a:xfrm>
            <a:custGeom>
              <a:avLst/>
              <a:gdLst/>
              <a:ahLst/>
              <a:cxnLst/>
              <a:rect l="l" t="t" r="r" b="b"/>
              <a:pathLst>
                <a:path w="202565" h="191770">
                  <a:moveTo>
                    <a:pt x="50977" y="94361"/>
                  </a:moveTo>
                  <a:lnTo>
                    <a:pt x="50342" y="93675"/>
                  </a:lnTo>
                  <a:lnTo>
                    <a:pt x="47828" y="92544"/>
                  </a:lnTo>
                  <a:lnTo>
                    <a:pt x="46304" y="92252"/>
                  </a:lnTo>
                  <a:lnTo>
                    <a:pt x="6451" y="92252"/>
                  </a:lnTo>
                  <a:lnTo>
                    <a:pt x="4673" y="92252"/>
                  </a:lnTo>
                  <a:lnTo>
                    <a:pt x="3149" y="92544"/>
                  </a:lnTo>
                  <a:lnTo>
                    <a:pt x="635" y="93675"/>
                  </a:lnTo>
                  <a:lnTo>
                    <a:pt x="0" y="94361"/>
                  </a:lnTo>
                  <a:lnTo>
                    <a:pt x="0" y="189509"/>
                  </a:lnTo>
                  <a:lnTo>
                    <a:pt x="635" y="190195"/>
                  </a:lnTo>
                  <a:lnTo>
                    <a:pt x="3149" y="191338"/>
                  </a:lnTo>
                  <a:lnTo>
                    <a:pt x="4673" y="191617"/>
                  </a:lnTo>
                  <a:lnTo>
                    <a:pt x="46304" y="191617"/>
                  </a:lnTo>
                  <a:lnTo>
                    <a:pt x="47828" y="191338"/>
                  </a:lnTo>
                  <a:lnTo>
                    <a:pt x="50342" y="190195"/>
                  </a:lnTo>
                  <a:lnTo>
                    <a:pt x="50977" y="189509"/>
                  </a:lnTo>
                  <a:lnTo>
                    <a:pt x="50977" y="94361"/>
                  </a:lnTo>
                  <a:close/>
                </a:path>
                <a:path w="202565" h="191770">
                  <a:moveTo>
                    <a:pt x="126466" y="53352"/>
                  </a:moveTo>
                  <a:lnTo>
                    <a:pt x="125831" y="52362"/>
                  </a:lnTo>
                  <a:lnTo>
                    <a:pt x="123317" y="50723"/>
                  </a:lnTo>
                  <a:lnTo>
                    <a:pt x="121793" y="50317"/>
                  </a:lnTo>
                  <a:lnTo>
                    <a:pt x="81940" y="50317"/>
                  </a:lnTo>
                  <a:lnTo>
                    <a:pt x="80162" y="50317"/>
                  </a:lnTo>
                  <a:lnTo>
                    <a:pt x="78638" y="50723"/>
                  </a:lnTo>
                  <a:lnTo>
                    <a:pt x="76123" y="52362"/>
                  </a:lnTo>
                  <a:lnTo>
                    <a:pt x="75488" y="53352"/>
                  </a:lnTo>
                  <a:lnTo>
                    <a:pt x="75488" y="188582"/>
                  </a:lnTo>
                  <a:lnTo>
                    <a:pt x="76123" y="189572"/>
                  </a:lnTo>
                  <a:lnTo>
                    <a:pt x="78638" y="191211"/>
                  </a:lnTo>
                  <a:lnTo>
                    <a:pt x="80162" y="191617"/>
                  </a:lnTo>
                  <a:lnTo>
                    <a:pt x="121793" y="191617"/>
                  </a:lnTo>
                  <a:lnTo>
                    <a:pt x="123317" y="191211"/>
                  </a:lnTo>
                  <a:lnTo>
                    <a:pt x="125831" y="189572"/>
                  </a:lnTo>
                  <a:lnTo>
                    <a:pt x="126466" y="188582"/>
                  </a:lnTo>
                  <a:lnTo>
                    <a:pt x="126466" y="53352"/>
                  </a:lnTo>
                  <a:close/>
                </a:path>
                <a:path w="202565" h="191770">
                  <a:moveTo>
                    <a:pt x="201942" y="4203"/>
                  </a:moveTo>
                  <a:lnTo>
                    <a:pt x="201320" y="2832"/>
                  </a:lnTo>
                  <a:lnTo>
                    <a:pt x="198793" y="558"/>
                  </a:lnTo>
                  <a:lnTo>
                    <a:pt x="197281" y="0"/>
                  </a:lnTo>
                  <a:lnTo>
                    <a:pt x="157429" y="0"/>
                  </a:lnTo>
                  <a:lnTo>
                    <a:pt x="155651" y="0"/>
                  </a:lnTo>
                  <a:lnTo>
                    <a:pt x="154127" y="558"/>
                  </a:lnTo>
                  <a:lnTo>
                    <a:pt x="151612" y="2832"/>
                  </a:lnTo>
                  <a:lnTo>
                    <a:pt x="150977" y="4203"/>
                  </a:lnTo>
                  <a:lnTo>
                    <a:pt x="150977" y="187413"/>
                  </a:lnTo>
                  <a:lnTo>
                    <a:pt x="151612" y="188785"/>
                  </a:lnTo>
                  <a:lnTo>
                    <a:pt x="154127" y="191046"/>
                  </a:lnTo>
                  <a:lnTo>
                    <a:pt x="155651" y="191617"/>
                  </a:lnTo>
                  <a:lnTo>
                    <a:pt x="197281" y="191617"/>
                  </a:lnTo>
                  <a:lnTo>
                    <a:pt x="198793" y="191046"/>
                  </a:lnTo>
                  <a:lnTo>
                    <a:pt x="201320" y="188785"/>
                  </a:lnTo>
                  <a:lnTo>
                    <a:pt x="201942" y="187413"/>
                  </a:lnTo>
                  <a:lnTo>
                    <a:pt x="201942" y="4203"/>
                  </a:lnTo>
                  <a:close/>
                </a:path>
              </a:pathLst>
            </a:custGeom>
            <a:solidFill>
              <a:srgbClr val="006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848501" y="7501015"/>
            <a:ext cx="723900" cy="723900"/>
            <a:chOff x="848501" y="7501015"/>
            <a:chExt cx="723900" cy="723900"/>
          </a:xfrm>
        </p:grpSpPr>
        <p:sp>
          <p:nvSpPr>
            <p:cNvPr id="20" name="object 20"/>
            <p:cNvSpPr/>
            <p:nvPr/>
          </p:nvSpPr>
          <p:spPr>
            <a:xfrm>
              <a:off x="1239807" y="7501015"/>
              <a:ext cx="332740" cy="332740"/>
            </a:xfrm>
            <a:custGeom>
              <a:avLst/>
              <a:gdLst/>
              <a:ahLst/>
              <a:cxnLst/>
              <a:rect l="l" t="t" r="r" b="b"/>
              <a:pathLst>
                <a:path w="332740" h="332740">
                  <a:moveTo>
                    <a:pt x="324529" y="332593"/>
                  </a:moveTo>
                  <a:lnTo>
                    <a:pt x="156780" y="332593"/>
                  </a:lnTo>
                  <a:lnTo>
                    <a:pt x="152264" y="329045"/>
                  </a:lnTo>
                  <a:lnTo>
                    <a:pt x="150973" y="323561"/>
                  </a:lnTo>
                  <a:lnTo>
                    <a:pt x="132696" y="273529"/>
                  </a:lnTo>
                  <a:lnTo>
                    <a:pt x="101294" y="231541"/>
                  </a:lnTo>
                  <a:lnTo>
                    <a:pt x="59246" y="200078"/>
                  </a:lnTo>
                  <a:lnTo>
                    <a:pt x="9032" y="181620"/>
                  </a:lnTo>
                  <a:lnTo>
                    <a:pt x="3871" y="180652"/>
                  </a:lnTo>
                  <a:lnTo>
                    <a:pt x="0" y="175813"/>
                  </a:lnTo>
                  <a:lnTo>
                    <a:pt x="0" y="8387"/>
                  </a:lnTo>
                  <a:lnTo>
                    <a:pt x="1290" y="5484"/>
                  </a:lnTo>
                  <a:lnTo>
                    <a:pt x="6451" y="967"/>
                  </a:lnTo>
                  <a:lnTo>
                    <a:pt x="9355" y="0"/>
                  </a:lnTo>
                  <a:lnTo>
                    <a:pt x="12581" y="322"/>
                  </a:lnTo>
                  <a:lnTo>
                    <a:pt x="61790" y="9369"/>
                  </a:lnTo>
                  <a:lnTo>
                    <a:pt x="108448" y="24775"/>
                  </a:lnTo>
                  <a:lnTo>
                    <a:pt x="152075" y="46064"/>
                  </a:lnTo>
                  <a:lnTo>
                    <a:pt x="192190" y="72764"/>
                  </a:lnTo>
                  <a:lnTo>
                    <a:pt x="228315" y="104399"/>
                  </a:lnTo>
                  <a:lnTo>
                    <a:pt x="259969" y="140495"/>
                  </a:lnTo>
                  <a:lnTo>
                    <a:pt x="286671" y="180579"/>
                  </a:lnTo>
                  <a:lnTo>
                    <a:pt x="307942" y="224176"/>
                  </a:lnTo>
                  <a:lnTo>
                    <a:pt x="323302" y="270812"/>
                  </a:lnTo>
                  <a:lnTo>
                    <a:pt x="332271" y="320012"/>
                  </a:lnTo>
                  <a:lnTo>
                    <a:pt x="332593" y="323561"/>
                  </a:lnTo>
                  <a:lnTo>
                    <a:pt x="331948" y="326464"/>
                  </a:lnTo>
                  <a:lnTo>
                    <a:pt x="329690" y="329045"/>
                  </a:lnTo>
                  <a:lnTo>
                    <a:pt x="327432" y="331303"/>
                  </a:lnTo>
                  <a:lnTo>
                    <a:pt x="324529" y="332593"/>
                  </a:lnTo>
                  <a:close/>
                </a:path>
              </a:pathLst>
            </a:custGeom>
            <a:solidFill>
              <a:srgbClr val="006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48501" y="7501015"/>
              <a:ext cx="723900" cy="723900"/>
            </a:xfrm>
            <a:custGeom>
              <a:avLst/>
              <a:gdLst/>
              <a:ahLst/>
              <a:cxnLst/>
              <a:rect l="l" t="t" r="r" b="b"/>
              <a:pathLst>
                <a:path w="723900" h="723900">
                  <a:moveTo>
                    <a:pt x="362917" y="723899"/>
                  </a:moveTo>
                  <a:lnTo>
                    <a:pt x="313693" y="720591"/>
                  </a:lnTo>
                  <a:lnTo>
                    <a:pt x="266475" y="710951"/>
                  </a:lnTo>
                  <a:lnTo>
                    <a:pt x="221697" y="695410"/>
                  </a:lnTo>
                  <a:lnTo>
                    <a:pt x="179792" y="674399"/>
                  </a:lnTo>
                  <a:lnTo>
                    <a:pt x="141193" y="648348"/>
                  </a:lnTo>
                  <a:lnTo>
                    <a:pt x="106334" y="617686"/>
                  </a:lnTo>
                  <a:lnTo>
                    <a:pt x="75649" y="582843"/>
                  </a:lnTo>
                  <a:lnTo>
                    <a:pt x="49571" y="544251"/>
                  </a:lnTo>
                  <a:lnTo>
                    <a:pt x="28534" y="502338"/>
                  </a:lnTo>
                  <a:lnTo>
                    <a:pt x="12970" y="457536"/>
                  </a:lnTo>
                  <a:lnTo>
                    <a:pt x="3314" y="410274"/>
                  </a:lnTo>
                  <a:lnTo>
                    <a:pt x="0" y="360982"/>
                  </a:lnTo>
                  <a:lnTo>
                    <a:pt x="3419" y="311013"/>
                  </a:lnTo>
                  <a:lnTo>
                    <a:pt x="13373" y="263115"/>
                  </a:lnTo>
                  <a:lnTo>
                    <a:pt x="29408" y="217743"/>
                  </a:lnTo>
                  <a:lnTo>
                    <a:pt x="51068" y="175352"/>
                  </a:lnTo>
                  <a:lnTo>
                    <a:pt x="77897" y="136397"/>
                  </a:lnTo>
                  <a:lnTo>
                    <a:pt x="109441" y="101334"/>
                  </a:lnTo>
                  <a:lnTo>
                    <a:pt x="145244" y="70618"/>
                  </a:lnTo>
                  <a:lnTo>
                    <a:pt x="184852" y="44703"/>
                  </a:lnTo>
                  <a:lnTo>
                    <a:pt x="227808" y="24046"/>
                  </a:lnTo>
                  <a:lnTo>
                    <a:pt x="273659" y="9100"/>
                  </a:lnTo>
                  <a:lnTo>
                    <a:pt x="321948" y="322"/>
                  </a:lnTo>
                  <a:lnTo>
                    <a:pt x="325496" y="0"/>
                  </a:lnTo>
                  <a:lnTo>
                    <a:pt x="328400" y="967"/>
                  </a:lnTo>
                  <a:lnTo>
                    <a:pt x="334529" y="175813"/>
                  </a:lnTo>
                  <a:lnTo>
                    <a:pt x="325496" y="181620"/>
                  </a:lnTo>
                  <a:lnTo>
                    <a:pt x="278372" y="198353"/>
                  </a:lnTo>
                  <a:lnTo>
                    <a:pt x="238215" y="226685"/>
                  </a:lnTo>
                  <a:lnTo>
                    <a:pt x="207040" y="264586"/>
                  </a:lnTo>
                  <a:lnTo>
                    <a:pt x="186859" y="310027"/>
                  </a:lnTo>
                  <a:lnTo>
                    <a:pt x="179684" y="360982"/>
                  </a:lnTo>
                  <a:lnTo>
                    <a:pt x="186223" y="409726"/>
                  </a:lnTo>
                  <a:lnTo>
                    <a:pt x="204679" y="453506"/>
                  </a:lnTo>
                  <a:lnTo>
                    <a:pt x="233315" y="490584"/>
                  </a:lnTo>
                  <a:lnTo>
                    <a:pt x="270393" y="519220"/>
                  </a:lnTo>
                  <a:lnTo>
                    <a:pt x="314173" y="537676"/>
                  </a:lnTo>
                  <a:lnTo>
                    <a:pt x="362917" y="544215"/>
                  </a:lnTo>
                  <a:lnTo>
                    <a:pt x="413872" y="537040"/>
                  </a:lnTo>
                  <a:lnTo>
                    <a:pt x="459313" y="516859"/>
                  </a:lnTo>
                  <a:lnTo>
                    <a:pt x="497214" y="485683"/>
                  </a:lnTo>
                  <a:lnTo>
                    <a:pt x="525546" y="445527"/>
                  </a:lnTo>
                  <a:lnTo>
                    <a:pt x="542279" y="398403"/>
                  </a:lnTo>
                  <a:lnTo>
                    <a:pt x="543570" y="393241"/>
                  </a:lnTo>
                  <a:lnTo>
                    <a:pt x="548086" y="389370"/>
                  </a:lnTo>
                  <a:lnTo>
                    <a:pt x="715835" y="389370"/>
                  </a:lnTo>
                  <a:lnTo>
                    <a:pt x="718738" y="390660"/>
                  </a:lnTo>
                  <a:lnTo>
                    <a:pt x="723254" y="395822"/>
                  </a:lnTo>
                  <a:lnTo>
                    <a:pt x="723899" y="398725"/>
                  </a:lnTo>
                  <a:lnTo>
                    <a:pt x="723577" y="401951"/>
                  </a:lnTo>
                  <a:lnTo>
                    <a:pt x="714806" y="450313"/>
                  </a:lnTo>
                  <a:lnTo>
                    <a:pt x="699879" y="496209"/>
                  </a:lnTo>
                  <a:lnTo>
                    <a:pt x="679248" y="539187"/>
                  </a:lnTo>
                  <a:lnTo>
                    <a:pt x="653362" y="578797"/>
                  </a:lnTo>
                  <a:lnTo>
                    <a:pt x="622674" y="614589"/>
                  </a:lnTo>
                  <a:lnTo>
                    <a:pt x="587632" y="646111"/>
                  </a:lnTo>
                  <a:lnTo>
                    <a:pt x="548689" y="672913"/>
                  </a:lnTo>
                  <a:lnTo>
                    <a:pt x="506296" y="694543"/>
                  </a:lnTo>
                  <a:lnTo>
                    <a:pt x="460902" y="710552"/>
                  </a:lnTo>
                  <a:lnTo>
                    <a:pt x="412959" y="720487"/>
                  </a:lnTo>
                  <a:lnTo>
                    <a:pt x="362917" y="723899"/>
                  </a:lnTo>
                  <a:close/>
                </a:path>
              </a:pathLst>
            </a:custGeom>
            <a:solidFill>
              <a:srgbClr val="BEA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10437" y="7752321"/>
              <a:ext cx="202565" cy="191770"/>
            </a:xfrm>
            <a:custGeom>
              <a:avLst/>
              <a:gdLst/>
              <a:ahLst/>
              <a:cxnLst/>
              <a:rect l="l" t="t" r="r" b="b"/>
              <a:pathLst>
                <a:path w="202565" h="191770">
                  <a:moveTo>
                    <a:pt x="50977" y="94361"/>
                  </a:moveTo>
                  <a:lnTo>
                    <a:pt x="50342" y="93675"/>
                  </a:lnTo>
                  <a:lnTo>
                    <a:pt x="47828" y="92544"/>
                  </a:lnTo>
                  <a:lnTo>
                    <a:pt x="46304" y="92265"/>
                  </a:lnTo>
                  <a:lnTo>
                    <a:pt x="6451" y="92265"/>
                  </a:lnTo>
                  <a:lnTo>
                    <a:pt x="4673" y="92265"/>
                  </a:lnTo>
                  <a:lnTo>
                    <a:pt x="3149" y="92544"/>
                  </a:lnTo>
                  <a:lnTo>
                    <a:pt x="635" y="93675"/>
                  </a:lnTo>
                  <a:lnTo>
                    <a:pt x="0" y="94361"/>
                  </a:lnTo>
                  <a:lnTo>
                    <a:pt x="0" y="189522"/>
                  </a:lnTo>
                  <a:lnTo>
                    <a:pt x="635" y="190207"/>
                  </a:lnTo>
                  <a:lnTo>
                    <a:pt x="3149" y="191338"/>
                  </a:lnTo>
                  <a:lnTo>
                    <a:pt x="4673" y="191617"/>
                  </a:lnTo>
                  <a:lnTo>
                    <a:pt x="46304" y="191617"/>
                  </a:lnTo>
                  <a:lnTo>
                    <a:pt x="47828" y="191338"/>
                  </a:lnTo>
                  <a:lnTo>
                    <a:pt x="50342" y="190207"/>
                  </a:lnTo>
                  <a:lnTo>
                    <a:pt x="50977" y="189522"/>
                  </a:lnTo>
                  <a:lnTo>
                    <a:pt x="50977" y="94361"/>
                  </a:lnTo>
                  <a:close/>
                </a:path>
                <a:path w="202565" h="191770">
                  <a:moveTo>
                    <a:pt x="126466" y="53365"/>
                  </a:moveTo>
                  <a:lnTo>
                    <a:pt x="125831" y="52374"/>
                  </a:lnTo>
                  <a:lnTo>
                    <a:pt x="123317" y="50736"/>
                  </a:lnTo>
                  <a:lnTo>
                    <a:pt x="121793" y="50330"/>
                  </a:lnTo>
                  <a:lnTo>
                    <a:pt x="81940" y="50330"/>
                  </a:lnTo>
                  <a:lnTo>
                    <a:pt x="80162" y="50330"/>
                  </a:lnTo>
                  <a:lnTo>
                    <a:pt x="78638" y="50736"/>
                  </a:lnTo>
                  <a:lnTo>
                    <a:pt x="76123" y="52374"/>
                  </a:lnTo>
                  <a:lnTo>
                    <a:pt x="75488" y="53365"/>
                  </a:lnTo>
                  <a:lnTo>
                    <a:pt x="75488" y="188582"/>
                  </a:lnTo>
                  <a:lnTo>
                    <a:pt x="76123" y="189572"/>
                  </a:lnTo>
                  <a:lnTo>
                    <a:pt x="78638" y="191211"/>
                  </a:lnTo>
                  <a:lnTo>
                    <a:pt x="80162" y="191617"/>
                  </a:lnTo>
                  <a:lnTo>
                    <a:pt x="121793" y="191617"/>
                  </a:lnTo>
                  <a:lnTo>
                    <a:pt x="123317" y="191211"/>
                  </a:lnTo>
                  <a:lnTo>
                    <a:pt x="125831" y="189572"/>
                  </a:lnTo>
                  <a:lnTo>
                    <a:pt x="126466" y="188582"/>
                  </a:lnTo>
                  <a:lnTo>
                    <a:pt x="126466" y="53365"/>
                  </a:lnTo>
                  <a:close/>
                </a:path>
                <a:path w="202565" h="191770">
                  <a:moveTo>
                    <a:pt x="201942" y="4203"/>
                  </a:moveTo>
                  <a:lnTo>
                    <a:pt x="201320" y="2832"/>
                  </a:lnTo>
                  <a:lnTo>
                    <a:pt x="198793" y="571"/>
                  </a:lnTo>
                  <a:lnTo>
                    <a:pt x="197281" y="0"/>
                  </a:lnTo>
                  <a:lnTo>
                    <a:pt x="157429" y="0"/>
                  </a:lnTo>
                  <a:lnTo>
                    <a:pt x="155651" y="0"/>
                  </a:lnTo>
                  <a:lnTo>
                    <a:pt x="154127" y="571"/>
                  </a:lnTo>
                  <a:lnTo>
                    <a:pt x="151612" y="2832"/>
                  </a:lnTo>
                  <a:lnTo>
                    <a:pt x="150977" y="4203"/>
                  </a:lnTo>
                  <a:lnTo>
                    <a:pt x="150977" y="187413"/>
                  </a:lnTo>
                  <a:lnTo>
                    <a:pt x="151612" y="188785"/>
                  </a:lnTo>
                  <a:lnTo>
                    <a:pt x="154127" y="191058"/>
                  </a:lnTo>
                  <a:lnTo>
                    <a:pt x="155651" y="191617"/>
                  </a:lnTo>
                  <a:lnTo>
                    <a:pt x="197281" y="191617"/>
                  </a:lnTo>
                  <a:lnTo>
                    <a:pt x="198793" y="191058"/>
                  </a:lnTo>
                  <a:lnTo>
                    <a:pt x="201320" y="188785"/>
                  </a:lnTo>
                  <a:lnTo>
                    <a:pt x="201942" y="187413"/>
                  </a:lnTo>
                  <a:lnTo>
                    <a:pt x="201942" y="4203"/>
                  </a:lnTo>
                  <a:close/>
                </a:path>
              </a:pathLst>
            </a:custGeom>
            <a:solidFill>
              <a:srgbClr val="006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DINAMICA </a:t>
            </a:r>
            <a:r>
              <a:rPr spc="-65" dirty="0"/>
              <a:t>ACTIVITĂŢII</a:t>
            </a:r>
            <a:r>
              <a:rPr spc="-10" dirty="0"/>
              <a:t> </a:t>
            </a:r>
            <a:r>
              <a:rPr spc="-80" dirty="0"/>
              <a:t>IMM-URILOR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51704" y="1690369"/>
            <a:ext cx="9745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5" dirty="0">
                <a:latin typeface="Tahoma"/>
                <a:cs typeface="Tahoma"/>
              </a:rPr>
              <a:t>PE</a:t>
            </a:r>
            <a:r>
              <a:rPr sz="3600" b="1" dirty="0">
                <a:latin typeface="Tahoma"/>
                <a:cs typeface="Tahoma"/>
              </a:rPr>
              <a:t> </a:t>
            </a:r>
            <a:r>
              <a:rPr sz="3600" b="1" spc="75" dirty="0">
                <a:latin typeface="Tahoma"/>
                <a:cs typeface="Tahoma"/>
              </a:rPr>
              <a:t>PARCURSUL</a:t>
            </a:r>
            <a:r>
              <a:rPr sz="3600" b="1" spc="5" dirty="0">
                <a:latin typeface="Tahoma"/>
                <a:cs typeface="Tahoma"/>
              </a:rPr>
              <a:t> </a:t>
            </a:r>
            <a:r>
              <a:rPr sz="3600" b="1" spc="-10" dirty="0">
                <a:latin typeface="Tahoma"/>
                <a:cs typeface="Tahoma"/>
              </a:rPr>
              <a:t>ULTIMULUI</a:t>
            </a:r>
            <a:r>
              <a:rPr sz="3600" b="1" dirty="0">
                <a:latin typeface="Tahoma"/>
                <a:cs typeface="Tahoma"/>
              </a:rPr>
              <a:t> </a:t>
            </a:r>
            <a:r>
              <a:rPr sz="3600" b="1" spc="-5" dirty="0">
                <a:latin typeface="Tahoma"/>
                <a:cs typeface="Tahoma"/>
              </a:rPr>
              <a:t>ANULUI</a:t>
            </a:r>
            <a:r>
              <a:rPr sz="3600" b="1" spc="5" dirty="0">
                <a:latin typeface="Tahoma"/>
                <a:cs typeface="Tahoma"/>
              </a:rPr>
              <a:t> </a:t>
            </a:r>
            <a:r>
              <a:rPr sz="3600" b="1" spc="90" dirty="0">
                <a:latin typeface="Tahoma"/>
                <a:cs typeface="Tahoma"/>
              </a:rPr>
              <a:t>2022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0603" y="3273623"/>
            <a:ext cx="10906709" cy="545259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6690" marR="5080" indent="-2714625">
              <a:lnSpc>
                <a:spcPct val="125000"/>
              </a:lnSpc>
              <a:spcBef>
                <a:spcPts val="100"/>
              </a:spcBef>
            </a:pPr>
            <a:r>
              <a:rPr spc="40" dirty="0"/>
              <a:t>OPORTUNITĂŢILE</a:t>
            </a:r>
            <a:r>
              <a:rPr spc="-15" dirty="0"/>
              <a:t> </a:t>
            </a:r>
            <a:r>
              <a:rPr spc="40" dirty="0"/>
              <a:t>DE</a:t>
            </a:r>
            <a:r>
              <a:rPr spc="-10" dirty="0"/>
              <a:t> </a:t>
            </a:r>
            <a:r>
              <a:rPr spc="40" dirty="0"/>
              <a:t>AFACERI</a:t>
            </a:r>
            <a:r>
              <a:rPr spc="-10" dirty="0"/>
              <a:t> </a:t>
            </a:r>
            <a:r>
              <a:rPr spc="60" dirty="0"/>
              <a:t>PENTRU </a:t>
            </a:r>
            <a:r>
              <a:rPr spc="-1040" dirty="0"/>
              <a:t> </a:t>
            </a:r>
            <a:r>
              <a:rPr spc="-509" dirty="0"/>
              <a:t>I</a:t>
            </a:r>
            <a:r>
              <a:rPr spc="190" dirty="0"/>
              <a:t>MM</a:t>
            </a:r>
            <a:r>
              <a:rPr spc="-310" dirty="0"/>
              <a:t>-</a:t>
            </a:r>
            <a:r>
              <a:rPr spc="45" dirty="0"/>
              <a:t>U</a:t>
            </a:r>
            <a:r>
              <a:rPr spc="-80" dirty="0"/>
              <a:t>R</a:t>
            </a:r>
            <a:r>
              <a:rPr spc="-690" dirty="0"/>
              <a:t>I</a:t>
            </a:r>
            <a:r>
              <a:rPr dirty="0"/>
              <a:t> </a:t>
            </a:r>
            <a:r>
              <a:rPr spc="-509" dirty="0"/>
              <a:t>Î</a:t>
            </a:r>
            <a:r>
              <a:rPr spc="-40" dirty="0"/>
              <a:t>N</a:t>
            </a:r>
            <a:r>
              <a:rPr dirty="0"/>
              <a:t> </a:t>
            </a:r>
            <a:r>
              <a:rPr spc="135" dirty="0"/>
              <a:t>202</a:t>
            </a:r>
            <a:r>
              <a:rPr spc="-45" dirty="0"/>
              <a:t>2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2047875" cy="10287000"/>
            <a:chOff x="0" y="0"/>
            <a:chExt cx="2047875" cy="10287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46757" cy="10286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5118"/>
              <a:ext cx="2047782" cy="103822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238083" y="0"/>
            <a:ext cx="2049916" cy="102869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8673" y="3467539"/>
            <a:ext cx="12475345" cy="50401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44304" y="1392618"/>
            <a:ext cx="11948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PRINCIPALELE</a:t>
            </a:r>
            <a:r>
              <a:rPr spc="-5" dirty="0"/>
              <a:t> </a:t>
            </a:r>
            <a:r>
              <a:rPr spc="5" dirty="0"/>
              <a:t>NEVOI</a:t>
            </a:r>
            <a:r>
              <a:rPr spc="-5" dirty="0"/>
              <a:t> </a:t>
            </a:r>
            <a:r>
              <a:rPr spc="40" dirty="0"/>
              <a:t>DE</a:t>
            </a:r>
            <a:r>
              <a:rPr spc="-5" dirty="0"/>
              <a:t> </a:t>
            </a:r>
            <a:r>
              <a:rPr spc="45" dirty="0"/>
              <a:t>FINANȚARE</a:t>
            </a:r>
            <a:r>
              <a:rPr spc="-5" dirty="0"/>
              <a:t> </a:t>
            </a:r>
            <a:r>
              <a:rPr spc="-155" dirty="0"/>
              <a:t>DIN</a:t>
            </a:r>
            <a:r>
              <a:rPr spc="-5" dirty="0"/>
              <a:t> </a:t>
            </a:r>
            <a:r>
              <a:rPr spc="-165" dirty="0"/>
              <a:t>IMM-URI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1"/>
            <a:ext cx="2200275" cy="10287000"/>
            <a:chOff x="0" y="1"/>
            <a:chExt cx="2200275" cy="10287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2046757" cy="10286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5118"/>
              <a:ext cx="2047782" cy="10382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"/>
              <a:ext cx="2199157" cy="102869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57" y="227518"/>
              <a:ext cx="2181224" cy="103822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38083" y="1"/>
            <a:ext cx="2049916" cy="102869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2270" y="2891533"/>
            <a:ext cx="9696448" cy="69532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98824" y="1002665"/>
            <a:ext cx="86448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40" dirty="0"/>
              <a:t>MĂSURI</a:t>
            </a:r>
            <a:r>
              <a:rPr sz="2700" dirty="0"/>
              <a:t> </a:t>
            </a:r>
            <a:r>
              <a:rPr sz="2700" spc="95" dirty="0"/>
              <a:t>LA</a:t>
            </a:r>
            <a:r>
              <a:rPr sz="2700" dirty="0"/>
              <a:t> </a:t>
            </a:r>
            <a:r>
              <a:rPr sz="2700" spc="80" dirty="0"/>
              <a:t>CARE</a:t>
            </a:r>
            <a:r>
              <a:rPr sz="2700" spc="5" dirty="0"/>
              <a:t> AU</a:t>
            </a:r>
            <a:r>
              <a:rPr sz="2700" dirty="0"/>
              <a:t> </a:t>
            </a:r>
            <a:r>
              <a:rPr sz="2700" spc="105" dirty="0"/>
              <a:t>APELAT</a:t>
            </a:r>
            <a:r>
              <a:rPr sz="2700" dirty="0"/>
              <a:t> </a:t>
            </a:r>
            <a:r>
              <a:rPr sz="2700" spc="-50" dirty="0"/>
              <a:t>ÎNTREPRINZĂTORII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2338248" y="1517015"/>
            <a:ext cx="136499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45" dirty="0">
                <a:latin typeface="Tahoma"/>
                <a:cs typeface="Tahoma"/>
              </a:rPr>
              <a:t>PENTRU</a:t>
            </a:r>
            <a:r>
              <a:rPr sz="2700" b="1" dirty="0">
                <a:latin typeface="Tahoma"/>
                <a:cs typeface="Tahoma"/>
              </a:rPr>
              <a:t> </a:t>
            </a:r>
            <a:r>
              <a:rPr sz="2700" b="1" spc="-25" dirty="0">
                <a:latin typeface="Tahoma"/>
                <a:cs typeface="Tahoma"/>
              </a:rPr>
              <a:t>A</a:t>
            </a:r>
            <a:r>
              <a:rPr sz="2700" b="1" spc="5" dirty="0">
                <a:latin typeface="Tahoma"/>
                <a:cs typeface="Tahoma"/>
              </a:rPr>
              <a:t> </a:t>
            </a:r>
            <a:r>
              <a:rPr sz="2700" b="1" spc="100" dirty="0">
                <a:latin typeface="Tahoma"/>
                <a:cs typeface="Tahoma"/>
              </a:rPr>
              <a:t>CONTRACARA</a:t>
            </a:r>
            <a:r>
              <a:rPr sz="2700" b="1" spc="5" dirty="0">
                <a:latin typeface="Tahoma"/>
                <a:cs typeface="Tahoma"/>
              </a:rPr>
              <a:t> </a:t>
            </a:r>
            <a:r>
              <a:rPr sz="2700" b="1" spc="150" dirty="0">
                <a:latin typeface="Tahoma"/>
                <a:cs typeface="Tahoma"/>
              </a:rPr>
              <a:t>EFECTELE</a:t>
            </a:r>
            <a:r>
              <a:rPr sz="2700" b="1" spc="5" dirty="0">
                <a:latin typeface="Tahoma"/>
                <a:cs typeface="Tahoma"/>
              </a:rPr>
              <a:t> </a:t>
            </a:r>
            <a:r>
              <a:rPr sz="2700" b="1" spc="20" dirty="0">
                <a:latin typeface="Tahoma"/>
                <a:cs typeface="Tahoma"/>
              </a:rPr>
              <a:t>EVOLUȚIILOR</a:t>
            </a:r>
            <a:r>
              <a:rPr sz="2700" b="1" spc="5" dirty="0">
                <a:latin typeface="Tahoma"/>
                <a:cs typeface="Tahoma"/>
              </a:rPr>
              <a:t> </a:t>
            </a:r>
            <a:r>
              <a:rPr sz="2700" b="1" spc="130" dirty="0">
                <a:latin typeface="Tahoma"/>
                <a:cs typeface="Tahoma"/>
              </a:rPr>
              <a:t>CONTEXTUALE</a:t>
            </a:r>
            <a:r>
              <a:rPr sz="2700" b="1" spc="5" dirty="0">
                <a:latin typeface="Tahoma"/>
                <a:cs typeface="Tahoma"/>
              </a:rPr>
              <a:t> </a:t>
            </a:r>
            <a:r>
              <a:rPr sz="2700" b="1" spc="50" dirty="0">
                <a:latin typeface="Tahoma"/>
                <a:cs typeface="Tahoma"/>
              </a:rPr>
              <a:t>NEGATIVE</a:t>
            </a:r>
            <a:endParaRPr sz="27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2200275" cy="10287000"/>
            <a:chOff x="0" y="0"/>
            <a:chExt cx="2200275" cy="102870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46757" cy="102869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199157" cy="10286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57" y="227516"/>
              <a:ext cx="2181224" cy="103822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38083" y="0"/>
            <a:ext cx="2049916" cy="10286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488</Words>
  <Application>Microsoft Office PowerPoint</Application>
  <PresentationFormat>Custom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Tahoma</vt:lpstr>
      <vt:lpstr>Times New Roman</vt:lpstr>
      <vt:lpstr>Office Theme</vt:lpstr>
      <vt:lpstr>C A R T A  A L B Ă</vt:lpstr>
      <vt:lpstr>Al 20-lea raport de cercetare</vt:lpstr>
      <vt:lpstr>PROFILUL ANTREPRENORULUI 2022</vt:lpstr>
      <vt:lpstr>CONCLUZIILE RAPORTULUI DE CERCETARE 2022 vs 2021</vt:lpstr>
      <vt:lpstr>PRINCIPALELE EVOLUŢII CONTEXTUALE CU  INFLUENŢĂ NEGATIVĂ ASUPRA ACTIVITĂŢII IMM-URILOR</vt:lpstr>
      <vt:lpstr>DINAMICA ACTIVITĂŢII IMM-URILOR</vt:lpstr>
      <vt:lpstr>OPORTUNITĂŢILE DE AFACERI PENTRU  IMM-URI ÎN 2022</vt:lpstr>
      <vt:lpstr>PRINCIPALELE NEVOI DE FINANȚARE DIN IMM-URI</vt:lpstr>
      <vt:lpstr>MĂSURI LA CARE AU APELAT ÎNTREPRINZĂTORII</vt:lpstr>
      <vt:lpstr>PRINCIPALELE BENEFICII IDENTIFICATE DE IMM-URI ÎN  ACCESAREA FONDURILOR EUROPENE</vt:lpstr>
      <vt:lpstr>SITUAȚIA NUMĂRULUI DE PERSOANE  NOU ANGAJATE ÎN IMM-URI</vt:lpstr>
      <vt:lpstr>OBIECTIVELE IMM-URILOR PENTRU URMĂTORII DOI ANI</vt:lpstr>
      <vt:lpstr>RECOMANDĂRI SPECIFICE</vt:lpstr>
      <vt:lpstr>BUCHAREST BUSINESS AGENCY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 FJ CARTA ALBĂ 2022</dc:title>
  <dc:creator>Consiliul National al Intreprinderilor Mici si Mijlocii din Romania</dc:creator>
  <cp:keywords>DAFN9wSdMhs,BAEPvMYdAtw</cp:keywords>
  <cp:lastModifiedBy>iulia</cp:lastModifiedBy>
  <cp:revision>2</cp:revision>
  <dcterms:created xsi:type="dcterms:W3CDTF">2022-10-05T12:24:02Z</dcterms:created>
  <dcterms:modified xsi:type="dcterms:W3CDTF">2022-10-06T11:48:10Z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2022-10-05T00:00:00Z</vt:filetime>
  </property>
  <property fmtid="{D5CDD505-2E9C-101B-9397-08002B2CF9AE}" pid="3" name="Creator">
    <vt:lpwstr>Canva</vt:lpwstr>
  </property>
  <property fmtid="{D5CDD505-2E9C-101B-9397-08002B2CF9AE}" pid="4" name="LastSaved">
    <vt:filetime>2022-10-05T00:00:00Z</vt:filetime>
  </property>
</Properties>
</file>