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2"/>
  </p:notesMasterIdLst>
  <p:sldIdLst>
    <p:sldId id="327" r:id="rId4"/>
    <p:sldId id="274" r:id="rId5"/>
    <p:sldId id="302" r:id="rId6"/>
    <p:sldId id="305" r:id="rId7"/>
    <p:sldId id="306" r:id="rId8"/>
    <p:sldId id="326" r:id="rId9"/>
    <p:sldId id="318" r:id="rId10"/>
    <p:sldId id="321" r:id="rId11"/>
    <p:sldId id="322" r:id="rId12"/>
    <p:sldId id="328" r:id="rId13"/>
    <p:sldId id="329" r:id="rId14"/>
    <p:sldId id="330" r:id="rId15"/>
    <p:sldId id="331" r:id="rId16"/>
    <p:sldId id="337" r:id="rId17"/>
    <p:sldId id="335" r:id="rId18"/>
    <p:sldId id="333" r:id="rId19"/>
    <p:sldId id="336" r:id="rId20"/>
    <p:sldId id="273" r:id="rId2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0000"/>
    <a:srgbClr val="797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434" autoAdjust="0"/>
  </p:normalViewPr>
  <p:slideViewPr>
    <p:cSldViewPr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63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-5766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Favorabila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Sheet1!$C$4:$C$14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Sheet1!$D$4:$D$14</c:f>
              <c:numCache>
                <c:formatCode>0.00%</c:formatCode>
                <c:ptCount val="11"/>
                <c:pt idx="0">
                  <c:v>3.7900000000000003E-2</c:v>
                </c:pt>
                <c:pt idx="1">
                  <c:v>0.13159999999999999</c:v>
                </c:pt>
                <c:pt idx="2">
                  <c:v>0.21079999999999999</c:v>
                </c:pt>
                <c:pt idx="3">
                  <c:v>0.1963</c:v>
                </c:pt>
                <c:pt idx="4">
                  <c:v>0.19950000000000001</c:v>
                </c:pt>
                <c:pt idx="5">
                  <c:v>0.1411</c:v>
                </c:pt>
                <c:pt idx="6">
                  <c:v>0.13780000000000001</c:v>
                </c:pt>
                <c:pt idx="7">
                  <c:v>0.26629999999999998</c:v>
                </c:pt>
                <c:pt idx="8">
                  <c:v>0.30869999999999997</c:v>
                </c:pt>
                <c:pt idx="9">
                  <c:v>0.28079999999999999</c:v>
                </c:pt>
                <c:pt idx="10">
                  <c:v>0.1111</c:v>
                </c:pt>
              </c:numCache>
            </c:numRef>
          </c:val>
        </c:ser>
        <c:ser>
          <c:idx val="1"/>
          <c:order val="1"/>
          <c:tx>
            <c:strRef>
              <c:f>Sheet1!$E$3</c:f>
              <c:strCache>
                <c:ptCount val="1"/>
                <c:pt idx="0">
                  <c:v>Neutra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Sheet1!$C$4:$C$14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Sheet1!$E$4:$E$14</c:f>
              <c:numCache>
                <c:formatCode>0.00%</c:formatCode>
                <c:ptCount val="11"/>
                <c:pt idx="0">
                  <c:v>0.18110000000000001</c:v>
                </c:pt>
                <c:pt idx="1">
                  <c:v>0.36830000000000002</c:v>
                </c:pt>
                <c:pt idx="2">
                  <c:v>0.44350000000000001</c:v>
                </c:pt>
                <c:pt idx="3">
                  <c:v>0.43719999999999998</c:v>
                </c:pt>
                <c:pt idx="4">
                  <c:v>0.43980000000000002</c:v>
                </c:pt>
                <c:pt idx="5">
                  <c:v>0.4531</c:v>
                </c:pt>
                <c:pt idx="6">
                  <c:v>0.51190000000000002</c:v>
                </c:pt>
                <c:pt idx="7">
                  <c:v>0.4007</c:v>
                </c:pt>
                <c:pt idx="8">
                  <c:v>0.40250000000000002</c:v>
                </c:pt>
                <c:pt idx="9">
                  <c:v>0.48249999999999998</c:v>
                </c:pt>
                <c:pt idx="10">
                  <c:v>0.33460000000000001</c:v>
                </c:pt>
              </c:numCache>
            </c:numRef>
          </c:val>
        </c:ser>
        <c:ser>
          <c:idx val="2"/>
          <c:order val="2"/>
          <c:tx>
            <c:strRef>
              <c:f>Sheet1!$F$3</c:f>
              <c:strCache>
                <c:ptCount val="1"/>
                <c:pt idx="0">
                  <c:v>Stanjenitoare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Sheet1!$C$4:$C$14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Sheet1!$F$4:$F$14</c:f>
              <c:numCache>
                <c:formatCode>0.00%</c:formatCode>
                <c:ptCount val="11"/>
                <c:pt idx="0">
                  <c:v>0.78069999999999995</c:v>
                </c:pt>
                <c:pt idx="1">
                  <c:v>0.49909999999999999</c:v>
                </c:pt>
                <c:pt idx="2">
                  <c:v>0.33850000000000002</c:v>
                </c:pt>
                <c:pt idx="3">
                  <c:v>0.36070000000000002</c:v>
                </c:pt>
                <c:pt idx="4">
                  <c:v>0.33850000000000002</c:v>
                </c:pt>
                <c:pt idx="5">
                  <c:v>0.40579999999999999</c:v>
                </c:pt>
                <c:pt idx="6">
                  <c:v>0.35039999999999999</c:v>
                </c:pt>
                <c:pt idx="7">
                  <c:v>0.33289999999999997</c:v>
                </c:pt>
                <c:pt idx="8">
                  <c:v>0.2888</c:v>
                </c:pt>
                <c:pt idx="9">
                  <c:v>0.2278</c:v>
                </c:pt>
                <c:pt idx="10">
                  <c:v>0.55430000000000001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58398088"/>
        <c:axId val="558396520"/>
        <c:axId val="0"/>
      </c:bar3DChart>
      <c:catAx>
        <c:axId val="558398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8396520"/>
        <c:crosses val="autoZero"/>
        <c:auto val="1"/>
        <c:lblAlgn val="ctr"/>
        <c:lblOffset val="100"/>
        <c:noMultiLvlLbl val="0"/>
      </c:catAx>
      <c:valAx>
        <c:axId val="55839652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558398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0.12083333333333333"/>
                  <c:y val="-0.1375000000000000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/>
                      <a:t>44,82%</a:t>
                    </a:r>
                    <a:endParaRPr lang="en-US" dirty="0"/>
                  </a:p>
                </c:rich>
              </c:tx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749999999999999E-2"/>
                  <c:y val="-0.2500000000000000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9,65%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0833333333333332E-2"/>
                  <c:y val="-0.29375000000000001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5416666666666666E-2"/>
                  <c:y val="-0.3406250000000000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25,53%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Planuri și politici anuale</c:v>
                </c:pt>
                <c:pt idx="1">
                  <c:v>Strategii pe 3-5 ani</c:v>
                </c:pt>
                <c:pt idx="2">
                  <c:v>Abordari strategice pe 2-3 ani</c:v>
                </c:pt>
                <c:pt idx="3">
                  <c:v>Nu se elaborează planuri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44.82</c:v>
                </c:pt>
                <c:pt idx="1">
                  <c:v>9.65</c:v>
                </c:pt>
                <c:pt idx="2">
                  <c:v>20</c:v>
                </c:pt>
                <c:pt idx="3">
                  <c:v>25.53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Planuri și politici anuale</c:v>
                </c:pt>
                <c:pt idx="1">
                  <c:v>Strategii pe 3-5 ani</c:v>
                </c:pt>
                <c:pt idx="2">
                  <c:v>Abordari strategice pe 2-3 ani</c:v>
                </c:pt>
                <c:pt idx="3">
                  <c:v>Nu se elaborează planuri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Planuri și politici anuale</c:v>
                </c:pt>
                <c:pt idx="1">
                  <c:v>Strategii pe 3-5 ani</c:v>
                </c:pt>
                <c:pt idx="2">
                  <c:v>Abordari strategice pe 2-3 ani</c:v>
                </c:pt>
                <c:pt idx="3">
                  <c:v>Nu se elaborează planuri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52813176"/>
        <c:axId val="452813960"/>
        <c:axId val="0"/>
      </c:bar3DChart>
      <c:catAx>
        <c:axId val="452813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813960"/>
        <c:crosses val="autoZero"/>
        <c:auto val="1"/>
        <c:lblAlgn val="ctr"/>
        <c:lblOffset val="100"/>
        <c:noMultiLvlLbl val="0"/>
      </c:catAx>
      <c:valAx>
        <c:axId val="45281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2813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87FC6-C162-4600-944A-0F806EC53317}" type="datetimeFigureOut">
              <a:rPr lang="ko-KR" altLang="en-US" smtClean="0"/>
              <a:t>2020-12-14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5B69-18E8-4114-9911-CDD699B4BB5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290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83518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987573"/>
            <a:ext cx="9144000" cy="5040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211710"/>
            <a:ext cx="9144000" cy="293179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6375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67494"/>
            <a:ext cx="233975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895528" y="267494"/>
            <a:ext cx="4248472" cy="46085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41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42661" y="499869"/>
            <a:ext cx="2520000" cy="252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897690" y="3119977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690958" y="1354898"/>
            <a:ext cx="1664971" cy="16649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6648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9144000" cy="43204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81908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970140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7058372" y="195487"/>
            <a:ext cx="1944216" cy="47525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1025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51520" y="2293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599552" y="18135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033632" y="33977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251520" y="18135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2033632" y="18129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3599552" y="2293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176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2988000" cy="51435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78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156000" y="3507854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78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56000" y="1791800"/>
            <a:ext cx="2988000" cy="163564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181632"/>
            <a:ext cx="594015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848" y="757696"/>
            <a:ext cx="5940152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6407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37" y="1385328"/>
            <a:ext cx="3060911" cy="3706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684935" y="1523475"/>
            <a:ext cx="1765288" cy="27268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23187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62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46311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155601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686001" y="1828178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86602" y="1347614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24427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54090"/>
            <a:ext cx="4850588" cy="265782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8546556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20559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824461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400525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1603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87667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890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7164288" h="1008112">
                <a:moveTo>
                  <a:pt x="504056" y="0"/>
                </a:moveTo>
                <a:lnTo>
                  <a:pt x="7164288" y="0"/>
                </a:lnTo>
                <a:lnTo>
                  <a:pt x="7164288" y="1008112"/>
                </a:lnTo>
                <a:lnTo>
                  <a:pt x="504056" y="1008112"/>
                </a:lnTo>
                <a:cubicBezTo>
                  <a:pt x="225674" y="1008112"/>
                  <a:pt x="0" y="782438"/>
                  <a:pt x="0" y="504056"/>
                </a:cubicBezTo>
                <a:cubicBezTo>
                  <a:pt x="0" y="225674"/>
                  <a:pt x="225674" y="0"/>
                  <a:pt x="50405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15981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9860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:\002-KIMS BUSINESS\007-02-Googleslidesppt\02-GSppt-Contents-Kim\20170309\01-Composition with vintage old hardback books\bg-0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543"/>
          <a:stretch/>
        </p:blipFill>
        <p:spPr bwMode="auto">
          <a:xfrm>
            <a:off x="0" y="0"/>
            <a:ext cx="9144000" cy="108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1928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535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3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40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-1"/>
            <a:ext cx="9144000" cy="51434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2" r:id="rId4"/>
    <p:sldLayoutId id="2147483661" r:id="rId5"/>
    <p:sldLayoutId id="2147483672" r:id="rId6"/>
    <p:sldLayoutId id="2147483655" r:id="rId7"/>
    <p:sldLayoutId id="2147483663" r:id="rId8"/>
    <p:sldLayoutId id="2147483673" r:id="rId9"/>
    <p:sldLayoutId id="2147483674" r:id="rId10"/>
    <p:sldLayoutId id="2147483666" r:id="rId11"/>
    <p:sldLayoutId id="2147483675" r:id="rId12"/>
    <p:sldLayoutId id="2147483667" r:id="rId13"/>
    <p:sldLayoutId id="2147483668" r:id="rId14"/>
    <p:sldLayoutId id="2147483669" r:id="rId15"/>
    <p:sldLayoutId id="2147483670" r:id="rId16"/>
    <p:sldLayoutId id="2147483676" r:id="rId17"/>
    <p:sldLayoutId id="2147483656" r:id="rId18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/>
          <a:srcRect l="15832" t="15934" r="16058" b="21637"/>
          <a:stretch/>
        </p:blipFill>
        <p:spPr bwMode="auto">
          <a:xfrm>
            <a:off x="0" y="0"/>
            <a:ext cx="9144000" cy="5143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313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" y="627534"/>
            <a:ext cx="9144000" cy="576064"/>
          </a:xfrm>
        </p:spPr>
        <p:txBody>
          <a:bodyPr/>
          <a:lstStyle/>
          <a:p>
            <a:r>
              <a:rPr lang="ro-RO" sz="2400" b="1" dirty="0" smtClean="0"/>
              <a:t>MODALITĂŢI DE REALIZARE A INOVĂRII </a:t>
            </a:r>
          </a:p>
          <a:p>
            <a:r>
              <a:rPr lang="ro-RO" sz="2400" b="1" dirty="0" smtClean="0"/>
              <a:t>ÎN CADRUL IMM-URILOR</a:t>
            </a:r>
            <a:endParaRPr lang="en-GB" sz="2400" dirty="0" smtClean="0"/>
          </a:p>
          <a:p>
            <a:endParaRPr lang="en-GB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47" t="30733" r="22602" b="37034"/>
          <a:stretch/>
        </p:blipFill>
        <p:spPr bwMode="auto">
          <a:xfrm>
            <a:off x="0" y="1059582"/>
            <a:ext cx="9143999" cy="40839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48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4145015" y="1131590"/>
            <a:ext cx="2041451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51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71" t="26247" r="22235" b="35501"/>
          <a:stretch>
            <a:fillRect/>
          </a:stretch>
        </p:blipFill>
        <p:spPr bwMode="auto">
          <a:xfrm>
            <a:off x="0" y="1131591"/>
            <a:ext cx="9144000" cy="415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765" y="599038"/>
            <a:ext cx="9144000" cy="576064"/>
          </a:xfrm>
        </p:spPr>
        <p:txBody>
          <a:bodyPr/>
          <a:lstStyle/>
          <a:p>
            <a:r>
              <a:rPr lang="ro-RO" sz="2400" b="1" dirty="0" smtClean="0"/>
              <a:t>PONDEREA INOVĂRII ÎN TOTALUL INVESTIŢIILOR </a:t>
            </a:r>
          </a:p>
          <a:p>
            <a:r>
              <a:rPr lang="ro-RO" sz="2400" b="1" dirty="0" smtClean="0"/>
              <a:t>REALIZATE DE IMM-URI</a:t>
            </a:r>
            <a:endParaRPr lang="en-GB" sz="24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01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35090" y="267228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614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33" t="43745" r="21661" b="20401"/>
          <a:stretch>
            <a:fillRect/>
          </a:stretch>
        </p:blipFill>
        <p:spPr bwMode="auto">
          <a:xfrm>
            <a:off x="829209" y="1131590"/>
            <a:ext cx="7415402" cy="412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67544" y="267495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2970530" algn="l"/>
              </a:tabLst>
            </a:pPr>
            <a:r>
              <a:rPr lang="ro-RO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PRINCIPALELE SURSE DE FINANŢARE A INVESTIŢIILOR ÎN</a:t>
            </a:r>
          </a:p>
          <a:p>
            <a:pPr algn="ctr">
              <a:spcAft>
                <a:spcPts val="0"/>
              </a:spcAft>
              <a:tabLst>
                <a:tab pos="2970530" algn="l"/>
              </a:tabLst>
            </a:pPr>
            <a:r>
              <a:rPr lang="ro-RO" sz="20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CERCETARE-DEZVOLTARE ŞI INOVARE</a:t>
            </a:r>
            <a:endParaRPr lang="en-GB" sz="2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3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183568" y="1059581"/>
            <a:ext cx="14072887" cy="5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7169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19" t="21339" r="7265" b="17831"/>
          <a:stretch>
            <a:fillRect/>
          </a:stretch>
        </p:blipFill>
        <p:spPr bwMode="auto">
          <a:xfrm>
            <a:off x="0" y="1059582"/>
            <a:ext cx="9144000" cy="416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195486"/>
            <a:ext cx="820891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 smtClean="0">
                <a:solidFill>
                  <a:schemeClr val="bg1"/>
                </a:solidFill>
              </a:rPr>
              <a:t>PRINCIPALELE BARIERE ÎN DERULAREA ACTIVITĂŢILOR DE </a:t>
            </a:r>
          </a:p>
          <a:p>
            <a:pPr algn="ctr"/>
            <a:r>
              <a:rPr lang="ro-RO" sz="2000" b="1" dirty="0" smtClean="0">
                <a:solidFill>
                  <a:schemeClr val="bg1"/>
                </a:solidFill>
              </a:rPr>
              <a:t>CERCETARE-DEZVOLTARE ŞI INOVARE</a:t>
            </a:r>
            <a:endParaRPr lang="en-GB" sz="2000" dirty="0" smtClean="0">
              <a:solidFill>
                <a:schemeClr val="bg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044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>
          <a:xfrm>
            <a:off x="323528" y="1275800"/>
            <a:ext cx="576064" cy="51245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6560" y="1331973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2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07504" y="187426"/>
            <a:ext cx="892899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sz="2000" b="1" dirty="0" smtClean="0">
                <a:solidFill>
                  <a:srgbClr val="FFC000"/>
                </a:solidFill>
              </a:rPr>
              <a:t>DOMENII PRIMORDIALE PENTRU RELANSAREA </a:t>
            </a:r>
          </a:p>
          <a:p>
            <a:pPr algn="ctr"/>
            <a:r>
              <a:rPr lang="ro-RO" sz="2000" b="1" dirty="0" smtClean="0">
                <a:solidFill>
                  <a:srgbClr val="FFC000"/>
                </a:solidFill>
              </a:rPr>
              <a:t>SECTORULUI DE IMM-URI</a:t>
            </a:r>
            <a:endParaRPr lang="en-GB" sz="2000" b="1" dirty="0">
              <a:solidFill>
                <a:srgbClr val="FFC00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50297" y="3504983"/>
            <a:ext cx="576064" cy="51245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4634" y="3561156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82252" y="2333839"/>
            <a:ext cx="363080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 err="1"/>
              <a:t>Asigurarea</a:t>
            </a:r>
            <a:r>
              <a:rPr lang="en-US" sz="1400" b="1" dirty="0"/>
              <a:t> </a:t>
            </a:r>
            <a:r>
              <a:rPr lang="en-US" sz="1400" b="1" dirty="0" err="1"/>
              <a:t>lanţurilor</a:t>
            </a:r>
            <a:r>
              <a:rPr lang="en-US" sz="1400" b="1" dirty="0"/>
              <a:t> de </a:t>
            </a:r>
            <a:r>
              <a:rPr lang="en-US" sz="1400" b="1" dirty="0" err="1"/>
              <a:t>aprovizionare</a:t>
            </a:r>
            <a:r>
              <a:rPr lang="en-US" sz="1400" b="1" dirty="0"/>
              <a:t> </a:t>
            </a:r>
            <a:endParaRPr lang="ro-RO" sz="1400" b="1" dirty="0" smtClean="0"/>
          </a:p>
          <a:p>
            <a:r>
              <a:rPr lang="en-US" sz="1400" b="1" dirty="0" smtClean="0"/>
              <a:t>pentru </a:t>
            </a:r>
            <a:r>
              <a:rPr lang="en-US" sz="1400" b="1" dirty="0" err="1" smtClean="0"/>
              <a:t>populaţie</a:t>
            </a:r>
            <a:r>
              <a:rPr lang="en-US" sz="1400" b="1" dirty="0" smtClean="0"/>
              <a:t> </a:t>
            </a:r>
            <a:r>
              <a:rPr lang="en-US" sz="1400" b="1" dirty="0" err="1"/>
              <a:t>şi</a:t>
            </a:r>
            <a:r>
              <a:rPr lang="en-US" sz="1400" b="1" dirty="0"/>
              <a:t> </a:t>
            </a:r>
            <a:r>
              <a:rPr lang="en-US" sz="1400" b="1" dirty="0" err="1"/>
              <a:t>companii</a:t>
            </a:r>
            <a:endParaRPr lang="ko-KR" altLang="en-US" sz="1400" b="1" dirty="0"/>
          </a:p>
        </p:txBody>
      </p:sp>
      <p:sp>
        <p:nvSpPr>
          <p:cNvPr id="78" name="Rectangle 77"/>
          <p:cNvSpPr/>
          <p:nvPr/>
        </p:nvSpPr>
        <p:spPr>
          <a:xfrm>
            <a:off x="5034264" y="2330991"/>
            <a:ext cx="576064" cy="51245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082399" y="2365291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05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57895" y="3504983"/>
            <a:ext cx="361819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 err="1"/>
              <a:t>Lichidităţi</a:t>
            </a:r>
            <a:r>
              <a:rPr lang="en-US" sz="1400" b="1" dirty="0"/>
              <a:t> </a:t>
            </a:r>
            <a:r>
              <a:rPr lang="en-US" sz="1400" b="1" dirty="0" err="1"/>
              <a:t>şi</a:t>
            </a:r>
            <a:r>
              <a:rPr lang="en-US" sz="1400" b="1" dirty="0"/>
              <a:t> </a:t>
            </a:r>
            <a:r>
              <a:rPr lang="en-US" sz="1400" b="1" dirty="0" err="1"/>
              <a:t>finanţări</a:t>
            </a:r>
            <a:r>
              <a:rPr lang="en-US" sz="1400" b="1" dirty="0"/>
              <a:t> pentru </a:t>
            </a:r>
            <a:r>
              <a:rPr lang="en-US" sz="1400" b="1" dirty="0" err="1"/>
              <a:t>companii</a:t>
            </a:r>
            <a:r>
              <a:rPr lang="en-US" sz="1400" b="1" dirty="0"/>
              <a:t> </a:t>
            </a:r>
            <a:r>
              <a:rPr lang="en-US" sz="1400" b="1" dirty="0" err="1"/>
              <a:t>şi</a:t>
            </a:r>
            <a:r>
              <a:rPr lang="en-US" sz="1400" b="1" dirty="0"/>
              <a:t> </a:t>
            </a:r>
            <a:endParaRPr lang="ro-RO" sz="1400" b="1" dirty="0" smtClean="0"/>
          </a:p>
          <a:p>
            <a:r>
              <a:rPr lang="en-US" sz="1400" b="1" dirty="0" err="1" smtClean="0"/>
              <a:t>populaţie</a:t>
            </a:r>
            <a:endParaRPr lang="ko-KR" altLang="en-US" sz="1400" b="1" dirty="0"/>
          </a:p>
        </p:txBody>
      </p:sp>
      <p:sp>
        <p:nvSpPr>
          <p:cNvPr id="83" name="Rectangle 82"/>
          <p:cNvSpPr/>
          <p:nvPr/>
        </p:nvSpPr>
        <p:spPr>
          <a:xfrm>
            <a:off x="323528" y="2365291"/>
            <a:ext cx="576064" cy="51245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6560" y="2450781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82252" y="1270418"/>
            <a:ext cx="402634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 err="1"/>
              <a:t>Menţinerea</a:t>
            </a:r>
            <a:r>
              <a:rPr lang="en-US" sz="1400" b="1" dirty="0"/>
              <a:t> </a:t>
            </a:r>
            <a:r>
              <a:rPr lang="en-US" sz="1400" b="1" dirty="0" err="1"/>
              <a:t>cererii</a:t>
            </a:r>
            <a:r>
              <a:rPr lang="en-US" sz="1400" b="1" dirty="0"/>
              <a:t> de </a:t>
            </a:r>
            <a:r>
              <a:rPr lang="en-US" sz="1400" b="1" dirty="0" err="1"/>
              <a:t>produse</a:t>
            </a:r>
            <a:r>
              <a:rPr lang="en-US" sz="1400" b="1" dirty="0"/>
              <a:t> </a:t>
            </a:r>
            <a:r>
              <a:rPr lang="en-US" sz="1400" b="1" dirty="0" err="1"/>
              <a:t>şi</a:t>
            </a:r>
            <a:r>
              <a:rPr lang="en-US" sz="1400" b="1" dirty="0"/>
              <a:t> </a:t>
            </a:r>
            <a:r>
              <a:rPr lang="en-US" sz="1400" b="1" dirty="0" err="1"/>
              <a:t>servicii</a:t>
            </a:r>
            <a:r>
              <a:rPr lang="en-US" sz="1400" b="1" dirty="0"/>
              <a:t> la un </a:t>
            </a:r>
            <a:r>
              <a:rPr lang="en-US" sz="1400" b="1" dirty="0" err="1"/>
              <a:t>nivel</a:t>
            </a:r>
            <a:r>
              <a:rPr lang="en-US" sz="1400" b="1" dirty="0"/>
              <a:t> </a:t>
            </a:r>
            <a:r>
              <a:rPr lang="en-US" sz="1400" b="1" dirty="0" err="1" smtClean="0"/>
              <a:t>rezonabil</a:t>
            </a:r>
            <a:endParaRPr lang="ko-KR" altLang="en-US" sz="1400" b="1" dirty="0"/>
          </a:p>
        </p:txBody>
      </p:sp>
      <p:sp>
        <p:nvSpPr>
          <p:cNvPr id="88" name="Rectangle 87"/>
          <p:cNvSpPr/>
          <p:nvPr/>
        </p:nvSpPr>
        <p:spPr>
          <a:xfrm>
            <a:off x="5014830" y="1331973"/>
            <a:ext cx="576064" cy="512456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064384" y="1353956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5623948" y="1292401"/>
            <a:ext cx="409055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b="1" dirty="0" err="1"/>
              <a:t>Investiţii</a:t>
            </a:r>
            <a:r>
              <a:rPr lang="en-US" sz="1400" b="1" dirty="0"/>
              <a:t> </a:t>
            </a:r>
            <a:r>
              <a:rPr lang="en-US" sz="1400" b="1" dirty="0" err="1"/>
              <a:t>substanţiale</a:t>
            </a:r>
            <a:r>
              <a:rPr lang="en-US" sz="1400" b="1" dirty="0"/>
              <a:t> </a:t>
            </a:r>
            <a:r>
              <a:rPr lang="en-US" sz="1400" b="1" dirty="0" err="1"/>
              <a:t>şi</a:t>
            </a:r>
            <a:r>
              <a:rPr lang="en-US" sz="1400" b="1" dirty="0"/>
              <a:t> rapid </a:t>
            </a:r>
            <a:endParaRPr lang="ro-RO" sz="1400" b="1" dirty="0" smtClean="0"/>
          </a:p>
          <a:p>
            <a:r>
              <a:rPr lang="en-US" sz="1400" b="1" dirty="0" err="1" smtClean="0"/>
              <a:t>operaţionalizate</a:t>
            </a:r>
            <a:endParaRPr lang="ko-KR" altLang="en-US" sz="1400" b="1" dirty="0"/>
          </a:p>
        </p:txBody>
      </p:sp>
      <p:sp>
        <p:nvSpPr>
          <p:cNvPr id="97" name="TextBox 96"/>
          <p:cNvSpPr txBox="1"/>
          <p:nvPr/>
        </p:nvSpPr>
        <p:spPr>
          <a:xfrm>
            <a:off x="5658463" y="2330061"/>
            <a:ext cx="408301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sz="1200" b="1" dirty="0"/>
              <a:t>Resurse umane sănătoase, apte şi </a:t>
            </a:r>
            <a:endParaRPr lang="ro-RO" sz="1200" b="1" dirty="0" smtClean="0"/>
          </a:p>
          <a:p>
            <a:r>
              <a:rPr lang="ro-RO" sz="1200" b="1" dirty="0" smtClean="0"/>
              <a:t>disponibile </a:t>
            </a:r>
            <a:r>
              <a:rPr lang="ro-RO" sz="1200" b="1" dirty="0"/>
              <a:t>pentru a munci</a:t>
            </a:r>
            <a:endParaRPr lang="en-GB" sz="12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5662552" y="3345712"/>
            <a:ext cx="3168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/>
              <a:t>Alocarea</a:t>
            </a:r>
            <a:r>
              <a:rPr lang="en-US" sz="1200" b="1" dirty="0"/>
              <a:t> de </a:t>
            </a:r>
            <a:r>
              <a:rPr lang="en-US" sz="1200" b="1" dirty="0" err="1"/>
              <a:t>resurse</a:t>
            </a:r>
            <a:r>
              <a:rPr lang="en-US" sz="1200" b="1" dirty="0"/>
              <a:t> </a:t>
            </a:r>
            <a:r>
              <a:rPr lang="en-US" sz="1200" b="1" dirty="0" err="1"/>
              <a:t>substanţiale</a:t>
            </a:r>
            <a:r>
              <a:rPr lang="en-US" sz="1200" b="1" dirty="0"/>
              <a:t> de la </a:t>
            </a:r>
            <a:endParaRPr lang="ro-RO" sz="1200" b="1" dirty="0" smtClean="0"/>
          </a:p>
          <a:p>
            <a:r>
              <a:rPr lang="en-US" sz="1200" b="1" dirty="0" err="1" smtClean="0"/>
              <a:t>bugetul</a:t>
            </a:r>
            <a:r>
              <a:rPr lang="en-US" sz="1200" b="1" dirty="0" smtClean="0"/>
              <a:t> </a:t>
            </a:r>
            <a:r>
              <a:rPr lang="en-US" sz="1200" b="1" dirty="0" err="1"/>
              <a:t>statului</a:t>
            </a:r>
            <a:r>
              <a:rPr lang="en-US" sz="1200" b="1" dirty="0"/>
              <a:t> pentru </a:t>
            </a:r>
            <a:r>
              <a:rPr lang="en-US" sz="1200" b="1" dirty="0" err="1"/>
              <a:t>sprijinirea</a:t>
            </a:r>
            <a:r>
              <a:rPr lang="en-US" sz="1200" b="1" dirty="0"/>
              <a:t> </a:t>
            </a:r>
            <a:endParaRPr lang="ro-RO" sz="1200" b="1" dirty="0" smtClean="0"/>
          </a:p>
          <a:p>
            <a:r>
              <a:rPr lang="en-US" sz="1200" b="1" dirty="0" err="1" smtClean="0"/>
              <a:t>economiei</a:t>
            </a:r>
            <a:r>
              <a:rPr lang="en-US" sz="1200" b="1" dirty="0" smtClean="0"/>
              <a:t> </a:t>
            </a:r>
            <a:r>
              <a:rPr lang="en-US" sz="1200" b="1" dirty="0" err="1"/>
              <a:t>şi</a:t>
            </a:r>
            <a:r>
              <a:rPr lang="en-US" sz="1200" b="1" dirty="0"/>
              <a:t> </a:t>
            </a:r>
            <a:r>
              <a:rPr lang="en-US" sz="1200" b="1" dirty="0" err="1"/>
              <a:t>populaţiei</a:t>
            </a:r>
            <a:r>
              <a:rPr lang="en-US" sz="1200" b="1" dirty="0"/>
              <a:t> </a:t>
            </a:r>
            <a:r>
              <a:rPr lang="en-US" sz="1200" b="1" dirty="0" err="1"/>
              <a:t>în</a:t>
            </a:r>
            <a:r>
              <a:rPr lang="en-US" sz="1200" b="1" dirty="0"/>
              <a:t> </a:t>
            </a:r>
            <a:r>
              <a:rPr lang="en-US" sz="1200" b="1" dirty="0" err="1"/>
              <a:t>confruntarea</a:t>
            </a:r>
            <a:r>
              <a:rPr lang="en-US" sz="1200" b="1" dirty="0"/>
              <a:t> </a:t>
            </a:r>
            <a:endParaRPr lang="ro-RO" sz="1200" b="1" dirty="0" smtClean="0"/>
          </a:p>
          <a:p>
            <a:r>
              <a:rPr lang="en-US" sz="1200" b="1" dirty="0" smtClean="0"/>
              <a:t>cu </a:t>
            </a:r>
            <a:r>
              <a:rPr lang="en-US" sz="1200" b="1" dirty="0" err="1"/>
              <a:t>pandemia</a:t>
            </a:r>
            <a:r>
              <a:rPr lang="en-US" sz="1200" b="1" dirty="0"/>
              <a:t> Covid-19</a:t>
            </a:r>
            <a:endParaRPr lang="en-GB" sz="1200" b="1" dirty="0"/>
          </a:p>
        </p:txBody>
      </p:sp>
      <p:sp>
        <p:nvSpPr>
          <p:cNvPr id="101" name="Rectangle 100"/>
          <p:cNvSpPr/>
          <p:nvPr/>
        </p:nvSpPr>
        <p:spPr>
          <a:xfrm>
            <a:off x="4991770" y="3448810"/>
            <a:ext cx="576064" cy="51245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034264" y="3499601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chemeClr val="accent4"/>
                </a:solidFill>
                <a:cs typeface="Arial" pitchFamily="34" charset="0"/>
              </a:rPr>
              <a:t>0</a:t>
            </a:r>
            <a:r>
              <a:rPr lang="ro-RO" altLang="ko-KR" sz="2000" b="1" dirty="0" smtClean="0">
                <a:solidFill>
                  <a:schemeClr val="accent4"/>
                </a:solidFill>
                <a:cs typeface="Arial" pitchFamily="34" charset="0"/>
              </a:rPr>
              <a:t>6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104752" y="4368349"/>
            <a:ext cx="470000" cy="40011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altLang="ko-KR" sz="2000" b="1" dirty="0" smtClean="0">
                <a:solidFill>
                  <a:schemeClr val="accent4"/>
                </a:solidFill>
                <a:cs typeface="Arial" pitchFamily="34" charset="0"/>
              </a:rPr>
              <a:t>0</a:t>
            </a:r>
            <a:r>
              <a:rPr lang="ro-RO" altLang="ko-KR" sz="2000" b="1" dirty="0" smtClean="0">
                <a:solidFill>
                  <a:schemeClr val="accent4"/>
                </a:solidFill>
                <a:cs typeface="Arial" pitchFamily="34" charset="0"/>
              </a:rPr>
              <a:t>7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2051720" y="4312176"/>
            <a:ext cx="576064" cy="51245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rgbClr val="797B4F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706996" y="4361363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200" b="1" dirty="0"/>
              <a:t>Accesarea rapidă şi la un nivel cât mai ridicat a resurselor UE rambursabile şi nerambursabile, puse la dispoziţia României</a:t>
            </a:r>
            <a:endParaRPr lang="en-GB" sz="12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479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Fullppt\005-PNG이미지\모니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80510"/>
            <a:ext cx="4392488" cy="437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1131590"/>
            <a:ext cx="410445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 smtClean="0">
                <a:solidFill>
                  <a:schemeClr val="bg1"/>
                </a:solidFill>
              </a:rPr>
              <a:t>INFIINTAREA UNUI </a:t>
            </a:r>
          </a:p>
          <a:p>
            <a:pPr algn="ctr"/>
            <a:r>
              <a:rPr lang="ro-RO" b="1" dirty="0" smtClean="0">
                <a:solidFill>
                  <a:schemeClr val="bg1"/>
                </a:solidFill>
              </a:rPr>
              <a:t>TASK-FORCE NATIONAL </a:t>
            </a:r>
          </a:p>
          <a:p>
            <a:pPr algn="ctr"/>
            <a:r>
              <a:rPr lang="ro-RO" b="1" dirty="0" smtClean="0">
                <a:solidFill>
                  <a:schemeClr val="bg1"/>
                </a:solidFill>
              </a:rPr>
              <a:t>FOCALIZAT PE ELABORAREA ȘI </a:t>
            </a:r>
          </a:p>
          <a:p>
            <a:pPr algn="ctr"/>
            <a:r>
              <a:rPr lang="ro-RO" b="1" dirty="0" smtClean="0">
                <a:solidFill>
                  <a:schemeClr val="bg1"/>
                </a:solidFill>
              </a:rPr>
              <a:t>IMPLEMENTAREA DE </a:t>
            </a:r>
          </a:p>
          <a:p>
            <a:pPr algn="ctr"/>
            <a:r>
              <a:rPr lang="ro-RO" b="1" dirty="0" smtClean="0">
                <a:solidFill>
                  <a:schemeClr val="bg1"/>
                </a:solidFill>
              </a:rPr>
              <a:t>PROGRAME ȘI PROIECTE </a:t>
            </a:r>
          </a:p>
          <a:p>
            <a:pPr algn="ctr"/>
            <a:r>
              <a:rPr lang="ro-RO" b="1" dirty="0" smtClean="0">
                <a:solidFill>
                  <a:schemeClr val="bg1"/>
                </a:solidFill>
              </a:rPr>
              <a:t>PENTRU ATRAGEREA ȘI </a:t>
            </a:r>
          </a:p>
          <a:p>
            <a:pPr algn="ctr"/>
            <a:r>
              <a:rPr lang="ro-RO" b="1" dirty="0" smtClean="0">
                <a:solidFill>
                  <a:schemeClr val="bg1"/>
                </a:solidFill>
              </a:rPr>
              <a:t>UTILIZAREA ”DE FACTO” A </a:t>
            </a:r>
          </a:p>
          <a:p>
            <a:pPr algn="ctr"/>
            <a:r>
              <a:rPr lang="ro-RO" b="1" dirty="0" smtClean="0">
                <a:solidFill>
                  <a:schemeClr val="bg1"/>
                </a:solidFill>
              </a:rPr>
              <a:t>RESURSELOR </a:t>
            </a:r>
          </a:p>
          <a:p>
            <a:pPr algn="ctr"/>
            <a:r>
              <a:rPr lang="ro-RO" b="1" dirty="0" smtClean="0">
                <a:solidFill>
                  <a:schemeClr val="bg1"/>
                </a:solidFill>
              </a:rPr>
              <a:t>FINANCIARE UE </a:t>
            </a:r>
          </a:p>
          <a:p>
            <a:pPr algn="ctr"/>
            <a:r>
              <a:rPr lang="ro-RO" b="1" dirty="0" smtClean="0">
                <a:solidFill>
                  <a:schemeClr val="bg1"/>
                </a:solidFill>
              </a:rPr>
              <a:t>ACCESIBILE ROMÂNIEI</a:t>
            </a:r>
            <a:endParaRPr lang="en-GB" b="1" dirty="0" smtClean="0">
              <a:solidFill>
                <a:schemeClr val="bg1"/>
              </a:solidFill>
            </a:endParaRPr>
          </a:p>
          <a:p>
            <a:pPr algn="ctr"/>
            <a:r>
              <a:rPr lang="ro-RO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5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>
            <a:endCxn id="10" idx="4"/>
          </p:cNvCxnSpPr>
          <p:nvPr/>
        </p:nvCxnSpPr>
        <p:spPr>
          <a:xfrm flipV="1">
            <a:off x="5514800" y="2351981"/>
            <a:ext cx="1073424" cy="1751730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endCxn id="9" idx="4"/>
          </p:cNvCxnSpPr>
          <p:nvPr/>
        </p:nvCxnSpPr>
        <p:spPr>
          <a:xfrm flipH="1" flipV="1">
            <a:off x="5293488" y="2999515"/>
            <a:ext cx="221312" cy="1104198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8" idx="5"/>
          </p:cNvCxnSpPr>
          <p:nvPr/>
        </p:nvCxnSpPr>
        <p:spPr>
          <a:xfrm flipH="1" flipV="1">
            <a:off x="4304257" y="3520505"/>
            <a:ext cx="1156992" cy="583206"/>
          </a:xfrm>
          <a:prstGeom prst="line">
            <a:avLst/>
          </a:prstGeom>
          <a:ln w="381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7" idx="6"/>
          </p:cNvCxnSpPr>
          <p:nvPr/>
        </p:nvCxnSpPr>
        <p:spPr>
          <a:xfrm flipH="1" flipV="1">
            <a:off x="3136066" y="3862536"/>
            <a:ext cx="2325181" cy="241176"/>
          </a:xfrm>
          <a:prstGeom prst="line">
            <a:avLst/>
          </a:prstGeom>
          <a:ln w="381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5063758" y="3707485"/>
            <a:ext cx="894535" cy="8897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Oval 6"/>
          <p:cNvSpPr/>
          <p:nvPr/>
        </p:nvSpPr>
        <p:spPr>
          <a:xfrm>
            <a:off x="2271970" y="3430488"/>
            <a:ext cx="864096" cy="864096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Oval 7"/>
          <p:cNvSpPr/>
          <p:nvPr/>
        </p:nvSpPr>
        <p:spPr>
          <a:xfrm>
            <a:off x="3566705" y="2782953"/>
            <a:ext cx="864096" cy="86409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8"/>
          <p:cNvSpPr/>
          <p:nvPr/>
        </p:nvSpPr>
        <p:spPr>
          <a:xfrm>
            <a:off x="4861440" y="2135419"/>
            <a:ext cx="864096" cy="864096"/>
          </a:xfrm>
          <a:prstGeom prst="ellipse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9"/>
          <p:cNvSpPr/>
          <p:nvPr/>
        </p:nvSpPr>
        <p:spPr>
          <a:xfrm>
            <a:off x="6156176" y="1487885"/>
            <a:ext cx="864096" cy="86409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6450478" y="3506047"/>
            <a:ext cx="244200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sz="2000" dirty="0" smtClean="0"/>
              <a:t>V. </a:t>
            </a:r>
            <a:r>
              <a:rPr lang="en-US" sz="2000" dirty="0" smtClean="0"/>
              <a:t>MĂSURI </a:t>
            </a:r>
            <a:endParaRPr lang="ro-RO" sz="2000" dirty="0" smtClean="0"/>
          </a:p>
          <a:p>
            <a:r>
              <a:rPr lang="en-US" sz="2000" dirty="0" smtClean="0"/>
              <a:t>FOCALIZATE </a:t>
            </a:r>
            <a:endParaRPr lang="ro-RO" sz="2000" dirty="0" smtClean="0"/>
          </a:p>
          <a:p>
            <a:r>
              <a:rPr lang="en-US" sz="2000" dirty="0" smtClean="0"/>
              <a:t>SECTORIAL</a:t>
            </a:r>
            <a:endParaRPr lang="ko-KR" altLang="en-US" sz="20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5608" y="3368931"/>
            <a:ext cx="172819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o-RO" sz="2000" dirty="0" smtClean="0"/>
              <a:t>I. </a:t>
            </a:r>
            <a:r>
              <a:rPr lang="en-US" sz="2000" dirty="0" smtClean="0"/>
              <a:t>INVESTIŢII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3626" y="2310831"/>
            <a:ext cx="273630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o-RO" sz="2000" dirty="0" smtClean="0"/>
              <a:t>II. </a:t>
            </a:r>
            <a:r>
              <a:rPr lang="en-US" sz="2000" dirty="0" smtClean="0"/>
              <a:t>PROGRAME </a:t>
            </a:r>
            <a:endParaRPr lang="ro-RO" sz="2000" dirty="0" smtClean="0"/>
          </a:p>
          <a:p>
            <a:pPr algn="r"/>
            <a:r>
              <a:rPr lang="en-US" sz="2000" dirty="0" smtClean="0"/>
              <a:t>SPECIFICE </a:t>
            </a:r>
            <a:endParaRPr lang="ro-RO" sz="2000" dirty="0" smtClean="0"/>
          </a:p>
          <a:p>
            <a:pPr algn="r"/>
            <a:r>
              <a:rPr lang="en-US" sz="2000" dirty="0" smtClean="0"/>
              <a:t>IMM-URILOR</a:t>
            </a:r>
            <a:endParaRPr lang="ko-KR" altLang="en-US" sz="20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7184" y="1363115"/>
            <a:ext cx="2736304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o-RO" sz="2000" dirty="0" smtClean="0"/>
              <a:t>III. </a:t>
            </a:r>
            <a:r>
              <a:rPr lang="en-US" sz="2000" dirty="0" smtClean="0"/>
              <a:t>ÎNFIINŢAREA DE </a:t>
            </a:r>
            <a:endParaRPr lang="ro-RO" sz="2000" dirty="0" smtClean="0"/>
          </a:p>
          <a:p>
            <a:pPr algn="r"/>
            <a:r>
              <a:rPr lang="en-US" sz="2000" dirty="0" smtClean="0"/>
              <a:t>FONDURI DE </a:t>
            </a:r>
            <a:endParaRPr lang="ro-RO" sz="2000" dirty="0" smtClean="0"/>
          </a:p>
          <a:p>
            <a:pPr algn="r"/>
            <a:r>
              <a:rPr lang="en-US" sz="2000" dirty="0" smtClean="0"/>
              <a:t>INVESTIŢII</a:t>
            </a:r>
            <a:endParaRPr lang="ko-KR" altLang="en-US" sz="20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52315" y="2012687"/>
            <a:ext cx="215495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o-RO" sz="2000" dirty="0" smtClean="0"/>
              <a:t>IV. POLITICI </a:t>
            </a:r>
          </a:p>
          <a:p>
            <a:r>
              <a:rPr lang="ro-RO" sz="2000" dirty="0" smtClean="0"/>
              <a:t>PUBLICE ŞI </a:t>
            </a:r>
          </a:p>
          <a:p>
            <a:r>
              <a:rPr lang="ro-RO" sz="2000" dirty="0" smtClean="0"/>
              <a:t>PROGRAMELE ASOCIATE LOR</a:t>
            </a:r>
            <a:endParaRPr lang="en-GB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107504" y="267494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0000"/>
                </a:solidFill>
              </a:rPr>
              <a:t>DIRECŢII, ABORDĂRI ŞI MĂSURI ECONOMICO-SOCIALE </a:t>
            </a:r>
            <a:endParaRPr lang="ro-RO" sz="2000" b="1" dirty="0" smtClean="0">
              <a:solidFill>
                <a:srgbClr val="7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700000"/>
                </a:solidFill>
              </a:rPr>
              <a:t>PRIORITARE DE OPERAŢIONALIZAT ÎN 2020-2021</a:t>
            </a:r>
            <a:endParaRPr lang="en-GB" sz="2000" b="1" dirty="0">
              <a:solidFill>
                <a:srgbClr val="7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21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8187" y="1856834"/>
            <a:ext cx="1271869" cy="1333835"/>
            <a:chOff x="4848046" y="3681671"/>
            <a:chExt cx="2758049" cy="2928608"/>
          </a:xfrm>
          <a:solidFill>
            <a:srgbClr val="797B4F"/>
          </a:solidFill>
        </p:grpSpPr>
        <p:sp>
          <p:nvSpPr>
            <p:cNvPr id="5" name="Rounded Rectangle 4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ounded Rectangle 7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9573" y="2080441"/>
            <a:ext cx="721656" cy="774280"/>
            <a:chOff x="1195903" y="1537915"/>
            <a:chExt cx="1670013" cy="2047118"/>
          </a:xfrm>
          <a:solidFill>
            <a:srgbClr val="797B4F"/>
          </a:solidFill>
        </p:grpSpPr>
        <p:sp>
          <p:nvSpPr>
            <p:cNvPr id="14" name="Oval 21"/>
            <p:cNvSpPr>
              <a:spLocks noChangeAspect="1"/>
            </p:cNvSpPr>
            <p:nvPr/>
          </p:nvSpPr>
          <p:spPr>
            <a:xfrm>
              <a:off x="1414470" y="1768048"/>
              <a:ext cx="264724" cy="26693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5" name="Oval 21"/>
            <p:cNvSpPr>
              <a:spLocks noChangeAspect="1"/>
            </p:cNvSpPr>
            <p:nvPr/>
          </p:nvSpPr>
          <p:spPr>
            <a:xfrm>
              <a:off x="1323964" y="1909930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Oval 21"/>
            <p:cNvSpPr>
              <a:spLocks noChangeAspect="1"/>
            </p:cNvSpPr>
            <p:nvPr/>
          </p:nvSpPr>
          <p:spPr>
            <a:xfrm rot="21050853">
              <a:off x="1326433" y="2753031"/>
              <a:ext cx="173268" cy="17471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7" name="Oval 21"/>
            <p:cNvSpPr>
              <a:spLocks noChangeAspect="1"/>
            </p:cNvSpPr>
            <p:nvPr/>
          </p:nvSpPr>
          <p:spPr>
            <a:xfrm rot="288847">
              <a:off x="1195903" y="2266763"/>
              <a:ext cx="222367" cy="2242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8" name="Oval 21"/>
            <p:cNvSpPr>
              <a:spLocks noChangeAspect="1"/>
            </p:cNvSpPr>
            <p:nvPr/>
          </p:nvSpPr>
          <p:spPr>
            <a:xfrm>
              <a:off x="1414470" y="2278418"/>
              <a:ext cx="222367" cy="2242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9" name="Oval 21"/>
            <p:cNvSpPr>
              <a:spLocks noChangeAspect="1"/>
            </p:cNvSpPr>
            <p:nvPr/>
          </p:nvSpPr>
          <p:spPr>
            <a:xfrm>
              <a:off x="1231800" y="2460930"/>
              <a:ext cx="309554" cy="31214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0" name="Oval 21"/>
            <p:cNvSpPr>
              <a:spLocks noChangeAspect="1"/>
            </p:cNvSpPr>
            <p:nvPr/>
          </p:nvSpPr>
          <p:spPr>
            <a:xfrm>
              <a:off x="1985429" y="2143218"/>
              <a:ext cx="282537" cy="28489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Oval 21"/>
            <p:cNvSpPr>
              <a:spLocks noChangeAspect="1"/>
            </p:cNvSpPr>
            <p:nvPr/>
          </p:nvSpPr>
          <p:spPr>
            <a:xfrm rot="283757">
              <a:off x="1665484" y="3272892"/>
              <a:ext cx="309554" cy="31214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>
            <a:xfrm rot="21364806">
              <a:off x="1656905" y="1674846"/>
              <a:ext cx="267508" cy="26974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3" name="Oval 21"/>
            <p:cNvSpPr>
              <a:spLocks noChangeAspect="1"/>
            </p:cNvSpPr>
            <p:nvPr/>
          </p:nvSpPr>
          <p:spPr>
            <a:xfrm>
              <a:off x="1563017" y="1930545"/>
              <a:ext cx="424361" cy="42790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4" name="Oval 21"/>
            <p:cNvSpPr>
              <a:spLocks noChangeAspect="1"/>
            </p:cNvSpPr>
            <p:nvPr/>
          </p:nvSpPr>
          <p:spPr>
            <a:xfrm rot="21145186">
              <a:off x="1260512" y="1980363"/>
              <a:ext cx="333550" cy="336337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5" name="Oval 21"/>
            <p:cNvSpPr>
              <a:spLocks noChangeAspect="1"/>
            </p:cNvSpPr>
            <p:nvPr/>
          </p:nvSpPr>
          <p:spPr>
            <a:xfrm rot="232827">
              <a:off x="1766846" y="2371713"/>
              <a:ext cx="405789" cy="40918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6" name="Oval 21"/>
            <p:cNvSpPr>
              <a:spLocks noChangeAspect="1"/>
            </p:cNvSpPr>
            <p:nvPr/>
          </p:nvSpPr>
          <p:spPr>
            <a:xfrm>
              <a:off x="2232245" y="1873583"/>
              <a:ext cx="591365" cy="596307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7" name="Oval 21"/>
            <p:cNvSpPr>
              <a:spLocks noChangeAspect="1"/>
            </p:cNvSpPr>
            <p:nvPr/>
          </p:nvSpPr>
          <p:spPr>
            <a:xfrm>
              <a:off x="1580219" y="1680508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8" name="Oval 21"/>
            <p:cNvSpPr>
              <a:spLocks noChangeAspect="1"/>
            </p:cNvSpPr>
            <p:nvPr/>
          </p:nvSpPr>
          <p:spPr>
            <a:xfrm rot="20203558">
              <a:off x="1468306" y="2867514"/>
              <a:ext cx="139314" cy="14047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9" name="Oval 21"/>
            <p:cNvSpPr>
              <a:spLocks noChangeAspect="1"/>
            </p:cNvSpPr>
            <p:nvPr/>
          </p:nvSpPr>
          <p:spPr>
            <a:xfrm>
              <a:off x="1694605" y="2685223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0" name="Oval 21"/>
            <p:cNvSpPr>
              <a:spLocks noChangeAspect="1"/>
            </p:cNvSpPr>
            <p:nvPr/>
          </p:nvSpPr>
          <p:spPr>
            <a:xfrm rot="375171">
              <a:off x="1800405" y="2755645"/>
              <a:ext cx="216579" cy="2183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Oval 21"/>
            <p:cNvSpPr>
              <a:spLocks noChangeAspect="1"/>
            </p:cNvSpPr>
            <p:nvPr/>
          </p:nvSpPr>
          <p:spPr>
            <a:xfrm rot="1185792">
              <a:off x="1591521" y="2830231"/>
              <a:ext cx="222367" cy="2242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Oval 21"/>
            <p:cNvSpPr>
              <a:spLocks noChangeAspect="1"/>
            </p:cNvSpPr>
            <p:nvPr/>
          </p:nvSpPr>
          <p:spPr>
            <a:xfrm>
              <a:off x="1566870" y="2430818"/>
              <a:ext cx="222367" cy="224225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3" name="Oval 21"/>
            <p:cNvSpPr>
              <a:spLocks noChangeAspect="1"/>
            </p:cNvSpPr>
            <p:nvPr/>
          </p:nvSpPr>
          <p:spPr>
            <a:xfrm rot="561415">
              <a:off x="1961493" y="1831077"/>
              <a:ext cx="309554" cy="312141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4" name="Oval 21"/>
            <p:cNvSpPr>
              <a:spLocks noChangeAspect="1"/>
            </p:cNvSpPr>
            <p:nvPr/>
          </p:nvSpPr>
          <p:spPr>
            <a:xfrm rot="375171">
              <a:off x="1487267" y="2639444"/>
              <a:ext cx="216579" cy="2183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" name="Oval 21"/>
            <p:cNvSpPr>
              <a:spLocks noChangeAspect="1"/>
            </p:cNvSpPr>
            <p:nvPr/>
          </p:nvSpPr>
          <p:spPr>
            <a:xfrm>
              <a:off x="1741171" y="2361128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Oval 21"/>
            <p:cNvSpPr>
              <a:spLocks noChangeAspect="1"/>
            </p:cNvSpPr>
            <p:nvPr/>
          </p:nvSpPr>
          <p:spPr>
            <a:xfrm>
              <a:off x="1899336" y="2285667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Oval 21"/>
            <p:cNvSpPr>
              <a:spLocks noChangeAspect="1"/>
            </p:cNvSpPr>
            <p:nvPr/>
          </p:nvSpPr>
          <p:spPr>
            <a:xfrm rot="20859187">
              <a:off x="1875957" y="3147672"/>
              <a:ext cx="196820" cy="198466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Oval 21"/>
            <p:cNvSpPr>
              <a:spLocks noChangeAspect="1"/>
            </p:cNvSpPr>
            <p:nvPr/>
          </p:nvSpPr>
          <p:spPr>
            <a:xfrm rot="232827">
              <a:off x="2016649" y="3174821"/>
              <a:ext cx="405789" cy="40918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Oval 21"/>
            <p:cNvSpPr>
              <a:spLocks noChangeAspect="1"/>
            </p:cNvSpPr>
            <p:nvPr/>
          </p:nvSpPr>
          <p:spPr>
            <a:xfrm rot="232827">
              <a:off x="2373855" y="2474192"/>
              <a:ext cx="405789" cy="40918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Oval 21"/>
            <p:cNvSpPr>
              <a:spLocks noChangeAspect="1"/>
            </p:cNvSpPr>
            <p:nvPr/>
          </p:nvSpPr>
          <p:spPr>
            <a:xfrm>
              <a:off x="2267966" y="2356564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Oval 21"/>
            <p:cNvSpPr>
              <a:spLocks noChangeAspect="1"/>
            </p:cNvSpPr>
            <p:nvPr/>
          </p:nvSpPr>
          <p:spPr>
            <a:xfrm>
              <a:off x="2091720" y="2905247"/>
              <a:ext cx="282537" cy="28489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Oval 21"/>
            <p:cNvSpPr>
              <a:spLocks noChangeAspect="1"/>
            </p:cNvSpPr>
            <p:nvPr/>
          </p:nvSpPr>
          <p:spPr>
            <a:xfrm>
              <a:off x="2731788" y="2312226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Oval 21"/>
            <p:cNvSpPr>
              <a:spLocks noChangeAspect="1"/>
            </p:cNvSpPr>
            <p:nvPr/>
          </p:nvSpPr>
          <p:spPr>
            <a:xfrm rot="375171">
              <a:off x="1770483" y="2955490"/>
              <a:ext cx="216579" cy="218390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4" name="Oval 21"/>
            <p:cNvSpPr>
              <a:spLocks noChangeAspect="1"/>
            </p:cNvSpPr>
            <p:nvPr/>
          </p:nvSpPr>
          <p:spPr>
            <a:xfrm rot="375171">
              <a:off x="2115911" y="2614000"/>
              <a:ext cx="275390" cy="277693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5" name="Oval 21"/>
            <p:cNvSpPr>
              <a:spLocks noChangeAspect="1"/>
            </p:cNvSpPr>
            <p:nvPr/>
          </p:nvSpPr>
          <p:spPr>
            <a:xfrm>
              <a:off x="1984293" y="2894551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Oval 21"/>
            <p:cNvSpPr>
              <a:spLocks noChangeAspect="1"/>
            </p:cNvSpPr>
            <p:nvPr/>
          </p:nvSpPr>
          <p:spPr>
            <a:xfrm>
              <a:off x="2152479" y="2464579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7" name="Oval 21"/>
            <p:cNvSpPr>
              <a:spLocks noChangeAspect="1"/>
            </p:cNvSpPr>
            <p:nvPr/>
          </p:nvSpPr>
          <p:spPr>
            <a:xfrm>
              <a:off x="2580435" y="2877367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8" name="Oval 21"/>
            <p:cNvSpPr>
              <a:spLocks noChangeAspect="1"/>
            </p:cNvSpPr>
            <p:nvPr/>
          </p:nvSpPr>
          <p:spPr>
            <a:xfrm>
              <a:off x="2000241" y="3039370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9" name="Oval 21"/>
            <p:cNvSpPr>
              <a:spLocks noChangeAspect="1"/>
            </p:cNvSpPr>
            <p:nvPr/>
          </p:nvSpPr>
          <p:spPr>
            <a:xfrm>
              <a:off x="1961493" y="3484382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0" name="Oval 21"/>
            <p:cNvSpPr>
              <a:spLocks noChangeAspect="1"/>
            </p:cNvSpPr>
            <p:nvPr/>
          </p:nvSpPr>
          <p:spPr>
            <a:xfrm>
              <a:off x="1529662" y="3003550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1" name="Oval 21"/>
            <p:cNvSpPr>
              <a:spLocks noChangeAspect="1"/>
            </p:cNvSpPr>
            <p:nvPr/>
          </p:nvSpPr>
          <p:spPr>
            <a:xfrm>
              <a:off x="1648031" y="3057800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2" name="Oval 21"/>
            <p:cNvSpPr>
              <a:spLocks noChangeAspect="1"/>
            </p:cNvSpPr>
            <p:nvPr/>
          </p:nvSpPr>
          <p:spPr>
            <a:xfrm>
              <a:off x="1740222" y="3161559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3" name="Oval 21"/>
            <p:cNvSpPr>
              <a:spLocks noChangeAspect="1"/>
            </p:cNvSpPr>
            <p:nvPr/>
          </p:nvSpPr>
          <p:spPr>
            <a:xfrm>
              <a:off x="2361060" y="2871624"/>
              <a:ext cx="228226" cy="230133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4" name="Oval 21"/>
            <p:cNvSpPr>
              <a:spLocks noChangeAspect="1"/>
            </p:cNvSpPr>
            <p:nvPr/>
          </p:nvSpPr>
          <p:spPr>
            <a:xfrm>
              <a:off x="2329001" y="3119404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Oval 21"/>
            <p:cNvSpPr>
              <a:spLocks noChangeAspect="1"/>
            </p:cNvSpPr>
            <p:nvPr/>
          </p:nvSpPr>
          <p:spPr>
            <a:xfrm>
              <a:off x="2289480" y="2513009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Oval 21"/>
            <p:cNvSpPr>
              <a:spLocks noChangeAspect="1"/>
            </p:cNvSpPr>
            <p:nvPr/>
          </p:nvSpPr>
          <p:spPr>
            <a:xfrm>
              <a:off x="2682300" y="2444570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7" name="Oval 21"/>
            <p:cNvSpPr>
              <a:spLocks noChangeAspect="1"/>
            </p:cNvSpPr>
            <p:nvPr/>
          </p:nvSpPr>
          <p:spPr>
            <a:xfrm>
              <a:off x="2749364" y="2506052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8" name="Oval 21"/>
            <p:cNvSpPr>
              <a:spLocks noChangeAspect="1"/>
            </p:cNvSpPr>
            <p:nvPr/>
          </p:nvSpPr>
          <p:spPr>
            <a:xfrm>
              <a:off x="2020432" y="2794749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9" name="Oval 21"/>
            <p:cNvSpPr>
              <a:spLocks noChangeAspect="1"/>
            </p:cNvSpPr>
            <p:nvPr/>
          </p:nvSpPr>
          <p:spPr>
            <a:xfrm>
              <a:off x="1642196" y="3210761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0" name="Oval 21"/>
            <p:cNvSpPr>
              <a:spLocks noChangeAspect="1"/>
            </p:cNvSpPr>
            <p:nvPr/>
          </p:nvSpPr>
          <p:spPr>
            <a:xfrm>
              <a:off x="2148211" y="1600868"/>
              <a:ext cx="282537" cy="284898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Oval 21"/>
            <p:cNvSpPr>
              <a:spLocks noChangeAspect="1"/>
            </p:cNvSpPr>
            <p:nvPr/>
          </p:nvSpPr>
          <p:spPr>
            <a:xfrm>
              <a:off x="1855627" y="1537915"/>
              <a:ext cx="228226" cy="230133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2" name="Oval 21"/>
            <p:cNvSpPr>
              <a:spLocks noChangeAspect="1"/>
            </p:cNvSpPr>
            <p:nvPr/>
          </p:nvSpPr>
          <p:spPr>
            <a:xfrm>
              <a:off x="1920246" y="1755731"/>
              <a:ext cx="134128" cy="13524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3" name="Oval 21"/>
            <p:cNvSpPr>
              <a:spLocks noChangeAspect="1"/>
            </p:cNvSpPr>
            <p:nvPr/>
          </p:nvSpPr>
          <p:spPr>
            <a:xfrm>
              <a:off x="1869089" y="1901516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4" name="Oval 21"/>
            <p:cNvSpPr>
              <a:spLocks noChangeAspect="1"/>
            </p:cNvSpPr>
            <p:nvPr/>
          </p:nvSpPr>
          <p:spPr>
            <a:xfrm>
              <a:off x="2042856" y="1699484"/>
              <a:ext cx="98975" cy="99802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5" name="Oval 21"/>
            <p:cNvSpPr>
              <a:spLocks noChangeAspect="1"/>
            </p:cNvSpPr>
            <p:nvPr/>
          </p:nvSpPr>
          <p:spPr>
            <a:xfrm>
              <a:off x="2436404" y="1732638"/>
              <a:ext cx="152882" cy="154159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6" name="Oval 21"/>
            <p:cNvSpPr>
              <a:spLocks noChangeAspect="1"/>
            </p:cNvSpPr>
            <p:nvPr/>
          </p:nvSpPr>
          <p:spPr>
            <a:xfrm>
              <a:off x="2099216" y="1600868"/>
              <a:ext cx="66122" cy="6667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7" name="Oval 21"/>
            <p:cNvSpPr>
              <a:spLocks noChangeAspect="1"/>
            </p:cNvSpPr>
            <p:nvPr/>
          </p:nvSpPr>
          <p:spPr>
            <a:xfrm>
              <a:off x="2264289" y="1954875"/>
              <a:ext cx="66122" cy="66674"/>
            </a:xfrm>
            <a:custGeom>
              <a:avLst/>
              <a:gdLst/>
              <a:ahLst/>
              <a:cxnLst/>
              <a:rect l="l" t="t" r="r" b="b"/>
              <a:pathLst>
                <a:path w="1652142" h="1665940">
                  <a:moveTo>
                    <a:pt x="898689" y="548008"/>
                  </a:moveTo>
                  <a:cubicBezTo>
                    <a:pt x="737950" y="504938"/>
                    <a:pt x="572731" y="600328"/>
                    <a:pt x="529661" y="761066"/>
                  </a:cubicBezTo>
                  <a:cubicBezTo>
                    <a:pt x="486591" y="921805"/>
                    <a:pt x="581980" y="1087025"/>
                    <a:pt x="742719" y="1130094"/>
                  </a:cubicBezTo>
                  <a:cubicBezTo>
                    <a:pt x="903458" y="1173164"/>
                    <a:pt x="1068677" y="1077775"/>
                    <a:pt x="1111747" y="917036"/>
                  </a:cubicBezTo>
                  <a:cubicBezTo>
                    <a:pt x="1154817" y="756297"/>
                    <a:pt x="1059428" y="591077"/>
                    <a:pt x="898689" y="548008"/>
                  </a:cubicBezTo>
                  <a:close/>
                  <a:moveTo>
                    <a:pt x="952303" y="347916"/>
                  </a:moveTo>
                  <a:cubicBezTo>
                    <a:pt x="1223549" y="420596"/>
                    <a:pt x="1384519" y="699404"/>
                    <a:pt x="1311839" y="970650"/>
                  </a:cubicBezTo>
                  <a:cubicBezTo>
                    <a:pt x="1239159" y="1241896"/>
                    <a:pt x="960351" y="1402866"/>
                    <a:pt x="689105" y="1330186"/>
                  </a:cubicBezTo>
                  <a:cubicBezTo>
                    <a:pt x="417859" y="1257506"/>
                    <a:pt x="256889" y="978698"/>
                    <a:pt x="329569" y="707451"/>
                  </a:cubicBezTo>
                  <a:cubicBezTo>
                    <a:pt x="402249" y="436205"/>
                    <a:pt x="681057" y="275235"/>
                    <a:pt x="952303" y="347916"/>
                  </a:cubicBezTo>
                  <a:close/>
                  <a:moveTo>
                    <a:pt x="971799" y="275155"/>
                  </a:moveTo>
                  <a:cubicBezTo>
                    <a:pt x="660368" y="191707"/>
                    <a:pt x="340256" y="376524"/>
                    <a:pt x="256808" y="687955"/>
                  </a:cubicBezTo>
                  <a:cubicBezTo>
                    <a:pt x="173361" y="999387"/>
                    <a:pt x="358178" y="1319499"/>
                    <a:pt x="669609" y="1402947"/>
                  </a:cubicBezTo>
                  <a:cubicBezTo>
                    <a:pt x="981040" y="1486395"/>
                    <a:pt x="1301152" y="1301577"/>
                    <a:pt x="1384600" y="990146"/>
                  </a:cubicBezTo>
                  <a:cubicBezTo>
                    <a:pt x="1468047" y="678715"/>
                    <a:pt x="1283230" y="358603"/>
                    <a:pt x="971799" y="275155"/>
                  </a:cubicBezTo>
                  <a:close/>
                  <a:moveTo>
                    <a:pt x="1652142" y="394531"/>
                  </a:moveTo>
                  <a:lnTo>
                    <a:pt x="1649662" y="403784"/>
                  </a:lnTo>
                  <a:lnTo>
                    <a:pt x="1647140" y="399895"/>
                  </a:lnTo>
                  <a:close/>
                  <a:moveTo>
                    <a:pt x="1158157" y="65026"/>
                  </a:moveTo>
                  <a:lnTo>
                    <a:pt x="1154679" y="271718"/>
                  </a:lnTo>
                  <a:lnTo>
                    <a:pt x="1148331" y="270017"/>
                  </a:lnTo>
                  <a:cubicBezTo>
                    <a:pt x="1200055" y="299127"/>
                    <a:pt x="1246804" y="334821"/>
                    <a:pt x="1286346" y="377149"/>
                  </a:cubicBezTo>
                  <a:lnTo>
                    <a:pt x="1470353" y="331395"/>
                  </a:lnTo>
                  <a:lnTo>
                    <a:pt x="1588305" y="553229"/>
                  </a:lnTo>
                  <a:lnTo>
                    <a:pt x="1457194" y="671432"/>
                  </a:lnTo>
                  <a:cubicBezTo>
                    <a:pt x="1473630" y="731297"/>
                    <a:pt x="1481376" y="793983"/>
                    <a:pt x="1478595" y="857704"/>
                  </a:cubicBezTo>
                  <a:lnTo>
                    <a:pt x="1642362" y="948616"/>
                  </a:lnTo>
                  <a:lnTo>
                    <a:pt x="1577335" y="1191298"/>
                  </a:lnTo>
                  <a:lnTo>
                    <a:pt x="1378614" y="1187955"/>
                  </a:lnTo>
                  <a:cubicBezTo>
                    <a:pt x="1353489" y="1229936"/>
                    <a:pt x="1323048" y="1267799"/>
                    <a:pt x="1288939" y="1301599"/>
                  </a:cubicBezTo>
                  <a:lnTo>
                    <a:pt x="1354201" y="1471932"/>
                  </a:lnTo>
                  <a:lnTo>
                    <a:pt x="1148396" y="1616039"/>
                  </a:lnTo>
                  <a:lnTo>
                    <a:pt x="992294" y="1480516"/>
                  </a:lnTo>
                  <a:lnTo>
                    <a:pt x="1011291" y="1467215"/>
                  </a:lnTo>
                  <a:cubicBezTo>
                    <a:pt x="951500" y="1486565"/>
                    <a:pt x="888271" y="1495869"/>
                    <a:pt x="823805" y="1495510"/>
                  </a:cubicBezTo>
                  <a:lnTo>
                    <a:pt x="729193" y="1665940"/>
                  </a:lnTo>
                  <a:lnTo>
                    <a:pt x="486511" y="1600914"/>
                  </a:lnTo>
                  <a:lnTo>
                    <a:pt x="489790" y="1406012"/>
                  </a:lnTo>
                  <a:cubicBezTo>
                    <a:pt x="438364" y="1376702"/>
                    <a:pt x="391917" y="1340859"/>
                    <a:pt x="352658" y="1298452"/>
                  </a:cubicBezTo>
                  <a:lnTo>
                    <a:pt x="355803" y="1305197"/>
                  </a:lnTo>
                  <a:lnTo>
                    <a:pt x="152856" y="1344512"/>
                  </a:lnTo>
                  <a:lnTo>
                    <a:pt x="46675" y="1116809"/>
                  </a:lnTo>
                  <a:lnTo>
                    <a:pt x="183929" y="1005520"/>
                  </a:lnTo>
                  <a:cubicBezTo>
                    <a:pt x="169279" y="951824"/>
                    <a:pt x="161626" y="895865"/>
                    <a:pt x="161615" y="838915"/>
                  </a:cubicBezTo>
                  <a:lnTo>
                    <a:pt x="0" y="749197"/>
                  </a:lnTo>
                  <a:lnTo>
                    <a:pt x="65026" y="506515"/>
                  </a:lnTo>
                  <a:lnTo>
                    <a:pt x="250227" y="509630"/>
                  </a:lnTo>
                  <a:cubicBezTo>
                    <a:pt x="275353" y="465291"/>
                    <a:pt x="305693" y="424864"/>
                    <a:pt x="340015" y="388679"/>
                  </a:cubicBezTo>
                  <a:lnTo>
                    <a:pt x="277984" y="197357"/>
                  </a:lnTo>
                  <a:lnTo>
                    <a:pt x="491050" y="64219"/>
                  </a:lnTo>
                  <a:lnTo>
                    <a:pt x="639843" y="207726"/>
                  </a:lnTo>
                  <a:lnTo>
                    <a:pt x="638348" y="208660"/>
                  </a:lnTo>
                  <a:cubicBezTo>
                    <a:pt x="696840" y="190256"/>
                    <a:pt x="758594" y="181748"/>
                    <a:pt x="821488" y="182440"/>
                  </a:cubicBezTo>
                  <a:lnTo>
                    <a:pt x="815140" y="180739"/>
                  </a:lnTo>
                  <a:lnTo>
                    <a:pt x="9154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107504" y="187427"/>
            <a:ext cx="892899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DIRECŢII, ABORDĂRI ŞI MĂSURI ECONOMICO-SOCIALE PRIORITARE </a:t>
            </a:r>
            <a:endParaRPr lang="ro-RO" sz="20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DE OPERAŢIONALIZAT ÎN 2020-2021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03648" y="2002462"/>
            <a:ext cx="69127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o-RO" b="1" dirty="0" smtClean="0"/>
              <a:t>Investiţii </a:t>
            </a:r>
            <a:r>
              <a:rPr lang="ro-RO" b="1" dirty="0"/>
              <a:t>în infrastructură – o autostradă în fiecare regiune </a:t>
            </a:r>
            <a:r>
              <a:rPr lang="ro-RO" b="1" dirty="0" smtClean="0"/>
              <a:t>istorică</a:t>
            </a:r>
          </a:p>
          <a:p>
            <a:pPr marL="400050" indent="-400050">
              <a:buFont typeface="+mj-lt"/>
              <a:buAutoNum type="romanUcPeriod"/>
            </a:pPr>
            <a:r>
              <a:rPr lang="ro-RO" b="1" dirty="0"/>
              <a:t>Susţinerea de investiţii în unităţi de producţie strategice pentru România</a:t>
            </a:r>
            <a:r>
              <a:rPr lang="ro-RO" dirty="0"/>
              <a:t> </a:t>
            </a:r>
            <a:endParaRPr lang="ro-RO" dirty="0" smtClean="0"/>
          </a:p>
          <a:p>
            <a:pPr marL="400050" indent="-400050">
              <a:buFont typeface="+mj-lt"/>
              <a:buAutoNum type="romanUcPeriod"/>
            </a:pPr>
            <a:r>
              <a:rPr lang="ro-RO" b="1" dirty="0"/>
              <a:t>Investiţii locale de lucrări publice pentru IMM-uri locale (infrastructura rutieră, trasee de utilităţi – gaz, energie electrică etc). </a:t>
            </a:r>
            <a:endParaRPr lang="en-GB" b="1" dirty="0"/>
          </a:p>
          <a:p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782305" y="1406190"/>
            <a:ext cx="2672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400" b="1" dirty="0" smtClean="0"/>
              <a:t>INVESTIŢII</a:t>
            </a:r>
            <a:endParaRPr lang="ro-RO" sz="2400" b="1" dirty="0"/>
          </a:p>
        </p:txBody>
      </p:sp>
    </p:spTree>
    <p:extLst>
      <p:ext uri="{BB962C8B-B14F-4D97-AF65-F5344CB8AC3E}">
        <p14:creationId xmlns:p14="http://schemas.microsoft.com/office/powerpoint/2010/main" val="7702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altLang="ko-KR" dirty="0" smtClean="0"/>
              <a:t>Vă mulțumesc 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719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/>
          <p:cNvCxnSpPr/>
          <p:nvPr/>
        </p:nvCxnSpPr>
        <p:spPr>
          <a:xfrm>
            <a:off x="522699" y="1995686"/>
            <a:ext cx="8424936" cy="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altLang="ko-KR" sz="2400" dirty="0" smtClean="0"/>
              <a:t>COORDONATOR</a:t>
            </a:r>
            <a:r>
              <a:rPr lang="ro-RO" altLang="ko-KR" dirty="0" smtClean="0"/>
              <a:t> </a:t>
            </a:r>
            <a:r>
              <a:rPr lang="ro-RO" altLang="ko-KR" sz="2400" dirty="0" smtClean="0"/>
              <a:t>STIINTIFIC</a:t>
            </a:r>
            <a:endParaRPr lang="ko-KR" alt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/>
            <a:r>
              <a:rPr lang="ro-RO" altLang="ko-KR" b="1" dirty="0" smtClean="0"/>
              <a:t>PROF. UNIV. DR. EMERIT OVIDIU NICOLESCU</a:t>
            </a:r>
            <a:endParaRPr lang="en-US" altLang="ko-KR" b="1" dirty="0"/>
          </a:p>
        </p:txBody>
      </p:sp>
      <p:sp>
        <p:nvSpPr>
          <p:cNvPr id="4" name="직사각형 1"/>
          <p:cNvSpPr/>
          <p:nvPr/>
        </p:nvSpPr>
        <p:spPr>
          <a:xfrm>
            <a:off x="820537" y="1719865"/>
            <a:ext cx="1260000" cy="608112"/>
          </a:xfrm>
          <a:prstGeom prst="rect">
            <a:avLst/>
          </a:prstGeom>
          <a:solidFill>
            <a:schemeClr val="accent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altLang="ko-KR" sz="1100" b="1" dirty="0" smtClean="0">
                <a:solidFill>
                  <a:schemeClr val="bg1"/>
                </a:solidFill>
                <a:cs typeface="Arial" pitchFamily="34" charset="0"/>
              </a:rPr>
              <a:t>PROF.UNIV.DR.</a:t>
            </a:r>
          </a:p>
          <a:p>
            <a:pPr algn="ctr"/>
            <a:r>
              <a:rPr lang="ro-RO" altLang="ko-KR" sz="1100" b="1" dirty="0" smtClean="0">
                <a:solidFill>
                  <a:schemeClr val="bg1"/>
                </a:solidFill>
                <a:cs typeface="Arial" pitchFamily="34" charset="0"/>
              </a:rPr>
              <a:t>CIPRIAN NICOLESCU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직사각형 1"/>
          <p:cNvSpPr/>
          <p:nvPr/>
        </p:nvSpPr>
        <p:spPr>
          <a:xfrm>
            <a:off x="2310756" y="1719865"/>
            <a:ext cx="1260000" cy="608112"/>
          </a:xfrm>
          <a:prstGeom prst="rect">
            <a:avLst/>
          </a:prstGeom>
          <a:solidFill>
            <a:schemeClr val="accent4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altLang="ko-KR" sz="1100" b="1" dirty="0" smtClean="0">
                <a:solidFill>
                  <a:schemeClr val="bg1"/>
                </a:solidFill>
                <a:cs typeface="Arial" pitchFamily="34" charset="0"/>
              </a:rPr>
              <a:t>CONF.UNIV.DR.</a:t>
            </a:r>
          </a:p>
          <a:p>
            <a:pPr algn="ctr"/>
            <a:r>
              <a:rPr lang="ro-RO" altLang="ko-KR" sz="1100" b="1" dirty="0" smtClean="0">
                <a:solidFill>
                  <a:schemeClr val="bg1"/>
                </a:solidFill>
                <a:cs typeface="Arial" pitchFamily="34" charset="0"/>
              </a:rPr>
              <a:t>SIMION CEZAR PETRE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직사각형 1"/>
          <p:cNvSpPr/>
          <p:nvPr/>
        </p:nvSpPr>
        <p:spPr>
          <a:xfrm>
            <a:off x="3870448" y="1719865"/>
            <a:ext cx="1260000" cy="608111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altLang="ko-KR" sz="1100" b="1" dirty="0" smtClean="0">
                <a:solidFill>
                  <a:schemeClr val="bg1"/>
                </a:solidFill>
                <a:cs typeface="Arial" pitchFamily="34" charset="0"/>
              </a:rPr>
              <a:t>DR.STEFAN-FLORIN CORCODEL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직사각형 1"/>
          <p:cNvSpPr/>
          <p:nvPr/>
        </p:nvSpPr>
        <p:spPr>
          <a:xfrm>
            <a:off x="5451717" y="1719864"/>
            <a:ext cx="1260000" cy="608111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altLang="ko-KR" sz="1100" b="1" dirty="0" smtClean="0">
                <a:solidFill>
                  <a:schemeClr val="bg1"/>
                </a:solidFill>
                <a:cs typeface="Arial" pitchFamily="34" charset="0"/>
              </a:rPr>
              <a:t>DRD.DANIEL URITU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직사각형 1"/>
          <p:cNvSpPr/>
          <p:nvPr/>
        </p:nvSpPr>
        <p:spPr>
          <a:xfrm>
            <a:off x="7011409" y="1719863"/>
            <a:ext cx="1260000" cy="608111"/>
          </a:xfrm>
          <a:prstGeom prst="rect">
            <a:avLst/>
          </a:prstGeom>
          <a:solidFill>
            <a:schemeClr val="accent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altLang="ko-KR" sz="1100" b="1" dirty="0" smtClean="0">
                <a:solidFill>
                  <a:schemeClr val="bg1"/>
                </a:solidFill>
                <a:cs typeface="Arial" pitchFamily="34" charset="0"/>
              </a:rPr>
              <a:t>CAMELIA CRISTOF</a:t>
            </a:r>
            <a:endParaRPr lang="ko-KR" altLang="en-US" sz="11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9" name="Parallelogram 15">
            <a:extLst>
              <a:ext uri="{FF2B5EF4-FFF2-40B4-BE49-F238E27FC236}">
                <a16:creationId xmlns:a16="http://schemas.microsoft.com/office/drawing/2014/main" xmlns="" id="{0972B9DA-16DE-4CFA-88EF-D3E8149CED89}"/>
              </a:ext>
            </a:extLst>
          </p:cNvPr>
          <p:cNvSpPr/>
          <p:nvPr/>
        </p:nvSpPr>
        <p:spPr>
          <a:xfrm rot="16200000">
            <a:off x="1246084" y="1247063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0" name="Parallelogram 15">
            <a:extLst>
              <a:ext uri="{FF2B5EF4-FFF2-40B4-BE49-F238E27FC236}">
                <a16:creationId xmlns:a16="http://schemas.microsoft.com/office/drawing/2014/main" xmlns="" id="{0972B9DA-16DE-4CFA-88EF-D3E8149CED89}"/>
              </a:ext>
            </a:extLst>
          </p:cNvPr>
          <p:cNvSpPr/>
          <p:nvPr/>
        </p:nvSpPr>
        <p:spPr>
          <a:xfrm rot="16200000">
            <a:off x="2736303" y="1210520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1" name="Parallelogram 15">
            <a:extLst>
              <a:ext uri="{FF2B5EF4-FFF2-40B4-BE49-F238E27FC236}">
                <a16:creationId xmlns:a16="http://schemas.microsoft.com/office/drawing/2014/main" xmlns="" id="{0972B9DA-16DE-4CFA-88EF-D3E8149CED89}"/>
              </a:ext>
            </a:extLst>
          </p:cNvPr>
          <p:cNvSpPr/>
          <p:nvPr/>
        </p:nvSpPr>
        <p:spPr>
          <a:xfrm rot="16200000">
            <a:off x="4309402" y="1212480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2" name="Parallelogram 15">
            <a:extLst>
              <a:ext uri="{FF2B5EF4-FFF2-40B4-BE49-F238E27FC236}">
                <a16:creationId xmlns:a16="http://schemas.microsoft.com/office/drawing/2014/main" xmlns="" id="{0972B9DA-16DE-4CFA-88EF-D3E8149CED89}"/>
              </a:ext>
            </a:extLst>
          </p:cNvPr>
          <p:cNvSpPr/>
          <p:nvPr/>
        </p:nvSpPr>
        <p:spPr>
          <a:xfrm rot="16200000">
            <a:off x="5877264" y="1176445"/>
            <a:ext cx="408905" cy="442625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43" name="Rectangle 9">
            <a:extLst>
              <a:ext uri="{FF2B5EF4-FFF2-40B4-BE49-F238E27FC236}">
                <a16:creationId xmlns:a16="http://schemas.microsoft.com/office/drawing/2014/main" xmlns="" id="{B50E1A2B-0381-4046-B549-804FD656B066}"/>
              </a:ext>
            </a:extLst>
          </p:cNvPr>
          <p:cNvSpPr/>
          <p:nvPr/>
        </p:nvSpPr>
        <p:spPr>
          <a:xfrm>
            <a:off x="7461346" y="1254610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4" name="Parallelogram 15">
            <a:extLst>
              <a:ext uri="{FF2B5EF4-FFF2-40B4-BE49-F238E27FC236}">
                <a16:creationId xmlns:a16="http://schemas.microsoft.com/office/drawing/2014/main" xmlns="" id="{0972B9DA-16DE-4CFA-88EF-D3E8149CED89}"/>
              </a:ext>
            </a:extLst>
          </p:cNvPr>
          <p:cNvSpPr/>
          <p:nvPr/>
        </p:nvSpPr>
        <p:spPr>
          <a:xfrm rot="16200000">
            <a:off x="1669208" y="149198"/>
            <a:ext cx="555005" cy="722272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45" name="Rounded Rectangle 6">
            <a:extLst>
              <a:ext uri="{FF2B5EF4-FFF2-40B4-BE49-F238E27FC236}">
                <a16:creationId xmlns:a16="http://schemas.microsoft.com/office/drawing/2014/main" xmlns="" id="{600CBC7A-BEDA-449C-B058-9845712CBA53}"/>
              </a:ext>
            </a:extLst>
          </p:cNvPr>
          <p:cNvSpPr/>
          <p:nvPr/>
        </p:nvSpPr>
        <p:spPr>
          <a:xfrm>
            <a:off x="608912" y="3023229"/>
            <a:ext cx="1615913" cy="975197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altLang="ko-KR" sz="1050" dirty="0" smtClean="0"/>
              <a:t> </a:t>
            </a:r>
            <a:r>
              <a:rPr lang="ro-RO" altLang="ko-KR" sz="1200" b="1" dirty="0" smtClean="0"/>
              <a:t>CAPITOLUL</a:t>
            </a:r>
          </a:p>
          <a:p>
            <a:pPr algn="ctr"/>
            <a:r>
              <a:rPr lang="ro-RO" altLang="ko-KR" sz="1200" b="1" dirty="0" smtClean="0"/>
              <a:t>1, 2, 3, </a:t>
            </a:r>
          </a:p>
          <a:p>
            <a:pPr algn="ctr"/>
            <a:r>
              <a:rPr lang="ro-RO" altLang="ko-KR" sz="1200" b="1" dirty="0" smtClean="0"/>
              <a:t>4, 14</a:t>
            </a:r>
            <a:endParaRPr lang="ko-KR" altLang="en-US" sz="1200" b="1" dirty="0"/>
          </a:p>
        </p:txBody>
      </p:sp>
      <p:sp>
        <p:nvSpPr>
          <p:cNvPr id="46" name="Rounded Rectangle 6">
            <a:extLst>
              <a:ext uri="{FF2B5EF4-FFF2-40B4-BE49-F238E27FC236}">
                <a16:creationId xmlns:a16="http://schemas.microsoft.com/office/drawing/2014/main" xmlns="" id="{600CBC7A-BEDA-449C-B058-9845712CBA53}"/>
              </a:ext>
            </a:extLst>
          </p:cNvPr>
          <p:cNvSpPr/>
          <p:nvPr/>
        </p:nvSpPr>
        <p:spPr>
          <a:xfrm>
            <a:off x="2228732" y="3030927"/>
            <a:ext cx="1535659" cy="965746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altLang="ko-KR" sz="1050" b="1" dirty="0"/>
              <a:t>CAPITOLUL</a:t>
            </a:r>
          </a:p>
          <a:p>
            <a:pPr algn="ctr"/>
            <a:r>
              <a:rPr lang="ro-RO" altLang="ko-KR" sz="1050" b="1" dirty="0" smtClean="0"/>
              <a:t>10, 11</a:t>
            </a:r>
            <a:endParaRPr lang="ko-KR" altLang="en-US" sz="1050" b="1" dirty="0"/>
          </a:p>
        </p:txBody>
      </p:sp>
      <p:sp>
        <p:nvSpPr>
          <p:cNvPr id="47" name="Rounded Rectangle 6">
            <a:extLst>
              <a:ext uri="{FF2B5EF4-FFF2-40B4-BE49-F238E27FC236}">
                <a16:creationId xmlns:a16="http://schemas.microsoft.com/office/drawing/2014/main" xmlns="" id="{600CBC7A-BEDA-449C-B058-9845712CBA53}"/>
              </a:ext>
            </a:extLst>
          </p:cNvPr>
          <p:cNvSpPr/>
          <p:nvPr/>
        </p:nvSpPr>
        <p:spPr>
          <a:xfrm>
            <a:off x="3768298" y="3012454"/>
            <a:ext cx="1544360" cy="988682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altLang="ko-KR" sz="1050" b="1" dirty="0"/>
              <a:t>CAPITOLUL</a:t>
            </a:r>
          </a:p>
          <a:p>
            <a:pPr algn="ctr"/>
            <a:r>
              <a:rPr lang="ro-RO" altLang="ko-KR" sz="1050" b="1" dirty="0" smtClean="0"/>
              <a:t>5, 6, 8</a:t>
            </a:r>
            <a:endParaRPr lang="ko-KR" altLang="en-US" sz="1050" b="1" dirty="0"/>
          </a:p>
        </p:txBody>
      </p:sp>
      <p:sp>
        <p:nvSpPr>
          <p:cNvPr id="48" name="Rounded Rectangle 6">
            <a:extLst>
              <a:ext uri="{FF2B5EF4-FFF2-40B4-BE49-F238E27FC236}">
                <a16:creationId xmlns:a16="http://schemas.microsoft.com/office/drawing/2014/main" xmlns="" id="{600CBC7A-BEDA-449C-B058-9845712CBA53}"/>
              </a:ext>
            </a:extLst>
          </p:cNvPr>
          <p:cNvSpPr/>
          <p:nvPr/>
        </p:nvSpPr>
        <p:spPr>
          <a:xfrm>
            <a:off x="5316564" y="3023229"/>
            <a:ext cx="1555786" cy="98868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altLang="ko-KR" sz="1050" b="1" dirty="0"/>
              <a:t>CAPITOLUL</a:t>
            </a:r>
          </a:p>
          <a:p>
            <a:pPr algn="ctr"/>
            <a:r>
              <a:rPr lang="ro-RO" altLang="ko-KR" sz="1050" b="1" dirty="0" smtClean="0"/>
              <a:t>9</a:t>
            </a:r>
            <a:endParaRPr lang="ko-KR" altLang="en-US" sz="1050" b="1" dirty="0"/>
          </a:p>
        </p:txBody>
      </p:sp>
      <p:sp>
        <p:nvSpPr>
          <p:cNvPr id="49" name="Rounded Rectangle 6">
            <a:extLst>
              <a:ext uri="{FF2B5EF4-FFF2-40B4-BE49-F238E27FC236}">
                <a16:creationId xmlns:a16="http://schemas.microsoft.com/office/drawing/2014/main" xmlns="" id="{600CBC7A-BEDA-449C-B058-9845712CBA53}"/>
              </a:ext>
            </a:extLst>
          </p:cNvPr>
          <p:cNvSpPr/>
          <p:nvPr/>
        </p:nvSpPr>
        <p:spPr>
          <a:xfrm>
            <a:off x="6876256" y="3007991"/>
            <a:ext cx="1676707" cy="988681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o-RO" altLang="ko-KR" sz="1050" b="1" dirty="0"/>
              <a:t>CAPITOLUL</a:t>
            </a:r>
          </a:p>
          <a:p>
            <a:pPr algn="ctr"/>
            <a:r>
              <a:rPr lang="ro-RO" altLang="ko-KR" sz="1050" b="1" dirty="0" smtClean="0"/>
              <a:t>7, 12, 13</a:t>
            </a:r>
            <a:endParaRPr lang="ko-KR" altLang="en-US" sz="1050" b="1" dirty="0"/>
          </a:p>
        </p:txBody>
      </p:sp>
    </p:spTree>
    <p:extLst>
      <p:ext uri="{BB962C8B-B14F-4D97-AF65-F5344CB8AC3E}">
        <p14:creationId xmlns:p14="http://schemas.microsoft.com/office/powerpoint/2010/main" val="17554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1602"/>
            <a:ext cx="5033337" cy="924589"/>
          </a:xfrm>
        </p:spPr>
        <p:txBody>
          <a:bodyPr/>
          <a:lstStyle/>
          <a:p>
            <a:r>
              <a:rPr lang="ro-RO" sz="2400" dirty="0" smtClean="0"/>
              <a:t>CUPRINSUL LUCRARII</a:t>
            </a:r>
            <a:endParaRPr lang="en-GB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1D6A2DF-E9F4-4298-BB8A-2F8D692B2F86}"/>
              </a:ext>
            </a:extLst>
          </p:cNvPr>
          <p:cNvGrpSpPr/>
          <p:nvPr/>
        </p:nvGrpSpPr>
        <p:grpSpPr>
          <a:xfrm flipH="1">
            <a:off x="5094689" y="1044008"/>
            <a:ext cx="4031074" cy="4523790"/>
            <a:chOff x="986514" y="1923285"/>
            <a:chExt cx="1666796" cy="3161993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490EE5F0-CF33-4B44-B5ED-4544F3C11102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E8975BB8-EE4D-460C-A456-F629A16CE3CB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337A640E-7961-4F63-ADF0-C0973C96F00E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D4D53A57-8618-4107-9CF2-7291CA3D57D3}"/>
                </a:ext>
              </a:extLst>
            </p:cNvPr>
            <p:cNvGrpSpPr/>
            <p:nvPr/>
          </p:nvGrpSpPr>
          <p:grpSpPr>
            <a:xfrm>
              <a:off x="1297076" y="3428494"/>
              <a:ext cx="128728" cy="1063876"/>
              <a:chOff x="1063287" y="3050400"/>
              <a:chExt cx="217820" cy="180020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88BDAD56-E049-4BC8-9321-268B090C506F}"/>
                  </a:ext>
                </a:extLst>
              </p:cNvPr>
              <p:cNvSpPr/>
              <p:nvPr/>
            </p:nvSpPr>
            <p:spPr>
              <a:xfrm>
                <a:off x="1063287" y="3050402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02B27242-762D-43FA-A395-BD4C4FD516DD}"/>
                  </a:ext>
                </a:extLst>
              </p:cNvPr>
              <p:cNvSpPr/>
              <p:nvPr/>
            </p:nvSpPr>
            <p:spPr>
              <a:xfrm>
                <a:off x="1209100" y="3050400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214F3918-BFE5-4FDE-9116-05E4F4EAAB3A}"/>
                </a:ext>
              </a:extLst>
            </p:cNvPr>
            <p:cNvGrpSpPr/>
            <p:nvPr/>
          </p:nvGrpSpPr>
          <p:grpSpPr>
            <a:xfrm>
              <a:off x="1218286" y="3186790"/>
              <a:ext cx="279625" cy="279625"/>
              <a:chOff x="3230523" y="4489975"/>
              <a:chExt cx="504056" cy="504056"/>
            </a:xfrm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E2992267-EC98-4AEC-BD73-29670DE452B2}"/>
                  </a:ext>
                </a:extLst>
              </p:cNvPr>
              <p:cNvSpPr/>
              <p:nvPr/>
            </p:nvSpPr>
            <p:spPr>
              <a:xfrm>
                <a:off x="3230523" y="4489975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9DC7D0DE-4D7D-47F3-BB72-09BEE66D07B4}"/>
                  </a:ext>
                </a:extLst>
              </p:cNvPr>
              <p:cNvSpPr/>
              <p:nvPr/>
            </p:nvSpPr>
            <p:spPr>
              <a:xfrm>
                <a:off x="3348242" y="4589604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7" name="Rounded Rectangle 14">
              <a:extLst>
                <a:ext uri="{FF2B5EF4-FFF2-40B4-BE49-F238E27FC236}">
                  <a16:creationId xmlns="" xmlns:a16="http://schemas.microsoft.com/office/drawing/2014/main" id="{2FF409F9-519B-4CFE-8948-5CA5B624471A}"/>
                </a:ext>
              </a:extLst>
            </p:cNvPr>
            <p:cNvSpPr/>
            <p:nvPr/>
          </p:nvSpPr>
          <p:spPr>
            <a:xfrm rot="19957432">
              <a:off x="1924269" y="1923285"/>
              <a:ext cx="729041" cy="696917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Diagonal Stripe 17">
              <a:extLst>
                <a:ext uri="{FF2B5EF4-FFF2-40B4-BE49-F238E27FC236}">
                  <a16:creationId xmlns="" xmlns:a16="http://schemas.microsoft.com/office/drawing/2014/main" id="{06841D58-DB19-4BBA-9BD4-0487CCADE2F6}"/>
                </a:ext>
              </a:extLst>
            </p:cNvPr>
            <p:cNvSpPr/>
            <p:nvPr/>
          </p:nvSpPr>
          <p:spPr>
            <a:xfrm rot="3612552">
              <a:off x="986514" y="4460899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5" name="Rectangle: Rounded Corners 32">
            <a:extLst>
              <a:ext uri="{FF2B5EF4-FFF2-40B4-BE49-F238E27FC236}">
                <a16:creationId xmlns=""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321491" y="1136894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altLang="ko-KR" sz="2701" b="1" dirty="0" smtClean="0"/>
              <a:t>1</a:t>
            </a:r>
            <a:endParaRPr lang="ko-KR" altLang="en-US" sz="2701" b="1" dirty="0"/>
          </a:p>
        </p:txBody>
      </p:sp>
      <p:sp>
        <p:nvSpPr>
          <p:cNvPr id="26" name="Rectangle: Rounded Corners 32">
            <a:extLst>
              <a:ext uri="{FF2B5EF4-FFF2-40B4-BE49-F238E27FC236}">
                <a16:creationId xmlns=""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308269" y="1717839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altLang="ko-KR" sz="2701" b="1" dirty="0" smtClean="0"/>
              <a:t>2</a:t>
            </a:r>
            <a:endParaRPr lang="ko-KR" altLang="en-US" sz="2701" b="1" dirty="0"/>
          </a:p>
        </p:txBody>
      </p:sp>
      <p:sp>
        <p:nvSpPr>
          <p:cNvPr id="27" name="Rectangle: Rounded Corners 32">
            <a:extLst>
              <a:ext uri="{FF2B5EF4-FFF2-40B4-BE49-F238E27FC236}">
                <a16:creationId xmlns=""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308272" y="4562950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altLang="ko-KR" sz="2701" b="1" dirty="0" smtClean="0"/>
              <a:t>7</a:t>
            </a:r>
            <a:endParaRPr lang="ko-KR" altLang="en-US" sz="2701" b="1" dirty="0"/>
          </a:p>
        </p:txBody>
      </p:sp>
      <p:sp>
        <p:nvSpPr>
          <p:cNvPr id="28" name="Rectangle: Rounded Corners 32">
            <a:extLst>
              <a:ext uri="{FF2B5EF4-FFF2-40B4-BE49-F238E27FC236}">
                <a16:creationId xmlns=""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308271" y="3998250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altLang="ko-KR" sz="2701" b="1" dirty="0" smtClean="0"/>
              <a:t>6</a:t>
            </a:r>
            <a:endParaRPr lang="ko-KR" altLang="en-US" sz="2701" b="1" dirty="0"/>
          </a:p>
        </p:txBody>
      </p:sp>
      <p:sp>
        <p:nvSpPr>
          <p:cNvPr id="29" name="Rectangle: Rounded Corners 32">
            <a:extLst>
              <a:ext uri="{FF2B5EF4-FFF2-40B4-BE49-F238E27FC236}">
                <a16:creationId xmlns=""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321490" y="3426609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altLang="ko-KR" sz="2701" b="1" dirty="0" smtClean="0"/>
              <a:t>5</a:t>
            </a:r>
            <a:endParaRPr lang="ko-KR" altLang="en-US" sz="2701" b="1" dirty="0"/>
          </a:p>
        </p:txBody>
      </p:sp>
      <p:sp>
        <p:nvSpPr>
          <p:cNvPr id="30" name="Rectangle: Rounded Corners 32">
            <a:extLst>
              <a:ext uri="{FF2B5EF4-FFF2-40B4-BE49-F238E27FC236}">
                <a16:creationId xmlns=""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308270" y="2863485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altLang="ko-KR" sz="2701" b="1" dirty="0" smtClean="0"/>
              <a:t>4</a:t>
            </a:r>
            <a:endParaRPr lang="ko-KR" altLang="en-US" sz="2701" b="1" dirty="0"/>
          </a:p>
        </p:txBody>
      </p:sp>
      <p:sp>
        <p:nvSpPr>
          <p:cNvPr id="31" name="Rectangle: Rounded Corners 32">
            <a:extLst>
              <a:ext uri="{FF2B5EF4-FFF2-40B4-BE49-F238E27FC236}">
                <a16:creationId xmlns=""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308270" y="2298785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altLang="ko-KR" sz="2701" b="1" dirty="0"/>
              <a:t>3</a:t>
            </a:r>
            <a:endParaRPr lang="ko-KR" altLang="en-US" sz="2701" b="1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C3F5AE5-DC81-4588-B426-A8472D21EC24}"/>
              </a:ext>
            </a:extLst>
          </p:cNvPr>
          <p:cNvSpPr txBox="1"/>
          <p:nvPr/>
        </p:nvSpPr>
        <p:spPr>
          <a:xfrm>
            <a:off x="897751" y="1242610"/>
            <a:ext cx="8010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DIMENSIUNEA ŞI STRUCTURA EŞANTIONULUI DE IMM-URI</a:t>
            </a:r>
            <a:endParaRPr lang="en-US" altLang="ko-KR" sz="1400" b="1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C3F5AE5-DC81-4588-B426-A8472D21EC24}"/>
              </a:ext>
            </a:extLst>
          </p:cNvPr>
          <p:cNvSpPr txBox="1"/>
          <p:nvPr/>
        </p:nvSpPr>
        <p:spPr>
          <a:xfrm>
            <a:off x="897751" y="1816123"/>
            <a:ext cx="8010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CARACTERISTICILE ESENŢIALE ALE ÎNTREPRINZĂTORILOR INVESTIGAŢI</a:t>
            </a:r>
            <a:endParaRPr lang="en-GB" sz="1400" b="1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C3F5AE5-DC81-4588-B426-A8472D21EC24}"/>
              </a:ext>
            </a:extLst>
          </p:cNvPr>
          <p:cNvSpPr txBox="1"/>
          <p:nvPr/>
        </p:nvSpPr>
        <p:spPr>
          <a:xfrm>
            <a:off x="905035" y="2389637"/>
            <a:ext cx="8010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MEDIUL DE AFACERI</a:t>
            </a:r>
            <a:endParaRPr lang="en-GB" sz="1400" b="1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C3F5AE5-DC81-4588-B426-A8472D21EC24}"/>
              </a:ext>
            </a:extLst>
          </p:cNvPr>
          <p:cNvSpPr txBox="1"/>
          <p:nvPr/>
        </p:nvSpPr>
        <p:spPr>
          <a:xfrm>
            <a:off x="924517" y="2849303"/>
            <a:ext cx="801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IMPACTUL EVOLUŢIILOR ECONOMICE </a:t>
            </a:r>
            <a:r>
              <a:rPr lang="ro-RO" sz="1400" b="1" dirty="0" smtClean="0"/>
              <a:t>COMPLEXE </a:t>
            </a:r>
            <a:r>
              <a:rPr lang="en-US" sz="1400" b="1" dirty="0"/>
              <a:t>NAŢIONALE ŞI INTERNAŢIONALE </a:t>
            </a:r>
            <a:endParaRPr lang="ro-RO" sz="1400" b="1" dirty="0"/>
          </a:p>
          <a:p>
            <a:r>
              <a:rPr lang="en-US" sz="1400" b="1" dirty="0"/>
              <a:t>ASUPRA IMM-URILOR</a:t>
            </a:r>
            <a:endParaRPr lang="en-US" altLang="ko-KR" sz="1400" b="1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C3F5AE5-DC81-4588-B426-A8472D21EC24}"/>
              </a:ext>
            </a:extLst>
          </p:cNvPr>
          <p:cNvSpPr txBox="1"/>
          <p:nvPr/>
        </p:nvSpPr>
        <p:spPr>
          <a:xfrm>
            <a:off x="905035" y="3536664"/>
            <a:ext cx="8010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NIVELUL ŞI DINAMICA PERFORMANŢELOR IMM-URILOR</a:t>
            </a:r>
            <a:endParaRPr lang="en-US" altLang="ko-KR" sz="1400" b="1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C3F5AE5-DC81-4588-B426-A8472D21EC24}"/>
              </a:ext>
            </a:extLst>
          </p:cNvPr>
          <p:cNvSpPr txBox="1"/>
          <p:nvPr/>
        </p:nvSpPr>
        <p:spPr>
          <a:xfrm>
            <a:off x="905035" y="4099035"/>
            <a:ext cx="8010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INTERNAŢIONALIZAREA ÎNTREPRINDERILOR din ROMÂNIA</a:t>
            </a:r>
            <a:endParaRPr lang="en-GB" sz="1400" b="1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C3F5AE5-DC81-4588-B426-A8472D21EC24}"/>
              </a:ext>
            </a:extLst>
          </p:cNvPr>
          <p:cNvSpPr txBox="1"/>
          <p:nvPr/>
        </p:nvSpPr>
        <p:spPr>
          <a:xfrm>
            <a:off x="924517" y="4587993"/>
            <a:ext cx="8010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STRATEGII, POLITICI ŞI AVANTAJE COMPETITIVE ALE IMM-URILOR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05450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111602"/>
            <a:ext cx="5033337" cy="924589"/>
          </a:xfrm>
        </p:spPr>
        <p:txBody>
          <a:bodyPr/>
          <a:lstStyle/>
          <a:p>
            <a:r>
              <a:rPr lang="ro-RO" sz="2400" dirty="0" smtClean="0"/>
              <a:t>CUPRINSUL LUCRARII</a:t>
            </a:r>
            <a:endParaRPr lang="en-GB" sz="2400" dirty="0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91D6A2DF-E9F4-4298-BB8A-2F8D692B2F86}"/>
              </a:ext>
            </a:extLst>
          </p:cNvPr>
          <p:cNvGrpSpPr/>
          <p:nvPr/>
        </p:nvGrpSpPr>
        <p:grpSpPr>
          <a:xfrm flipH="1">
            <a:off x="5094689" y="1044008"/>
            <a:ext cx="4031074" cy="4523790"/>
            <a:chOff x="986514" y="1923285"/>
            <a:chExt cx="1666796" cy="3161993"/>
          </a:xfrm>
        </p:grpSpPr>
        <p:grpSp>
          <p:nvGrpSpPr>
            <p:cNvPr id="14" name="Group 13">
              <a:extLst>
                <a:ext uri="{FF2B5EF4-FFF2-40B4-BE49-F238E27FC236}">
                  <a16:creationId xmlns="" xmlns:a16="http://schemas.microsoft.com/office/drawing/2014/main" id="{490EE5F0-CF33-4B44-B5ED-4544F3C11102}"/>
                </a:ext>
              </a:extLst>
            </p:cNvPr>
            <p:cNvGrpSpPr/>
            <p:nvPr/>
          </p:nvGrpSpPr>
          <p:grpSpPr>
            <a:xfrm rot="3660000">
              <a:off x="1772640" y="2273771"/>
              <a:ext cx="112390" cy="1065317"/>
              <a:chOff x="1039691" y="2468855"/>
              <a:chExt cx="190176" cy="180263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="" xmlns:a16="http://schemas.microsoft.com/office/drawing/2014/main" id="{E8975BB8-EE4D-460C-A456-F629A16CE3CB}"/>
                  </a:ext>
                </a:extLst>
              </p:cNvPr>
              <p:cNvSpPr/>
              <p:nvPr/>
            </p:nvSpPr>
            <p:spPr>
              <a:xfrm>
                <a:off x="1039691" y="2471295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="" xmlns:a16="http://schemas.microsoft.com/office/drawing/2014/main" id="{337A640E-7961-4F63-ADF0-C0973C96F00E}"/>
                  </a:ext>
                </a:extLst>
              </p:cNvPr>
              <p:cNvSpPr/>
              <p:nvPr/>
            </p:nvSpPr>
            <p:spPr>
              <a:xfrm>
                <a:off x="1157859" y="2468855"/>
                <a:ext cx="72008" cy="1800200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D4D53A57-8618-4107-9CF2-7291CA3D57D3}"/>
                </a:ext>
              </a:extLst>
            </p:cNvPr>
            <p:cNvGrpSpPr/>
            <p:nvPr/>
          </p:nvGrpSpPr>
          <p:grpSpPr>
            <a:xfrm>
              <a:off x="1297076" y="3428494"/>
              <a:ext cx="128728" cy="1063876"/>
              <a:chOff x="1063287" y="3050400"/>
              <a:chExt cx="217820" cy="1800201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88BDAD56-E049-4BC8-9321-268B090C506F}"/>
                  </a:ext>
                </a:extLst>
              </p:cNvPr>
              <p:cNvSpPr/>
              <p:nvPr/>
            </p:nvSpPr>
            <p:spPr>
              <a:xfrm>
                <a:off x="1063287" y="3050402"/>
                <a:ext cx="72008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="" xmlns:a16="http://schemas.microsoft.com/office/drawing/2014/main" id="{02B27242-762D-43FA-A395-BD4C4FD516DD}"/>
                  </a:ext>
                </a:extLst>
              </p:cNvPr>
              <p:cNvSpPr/>
              <p:nvPr/>
            </p:nvSpPr>
            <p:spPr>
              <a:xfrm>
                <a:off x="1209100" y="3050400"/>
                <a:ext cx="72007" cy="1800199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214F3918-BFE5-4FDE-9116-05E4F4EAAB3A}"/>
                </a:ext>
              </a:extLst>
            </p:cNvPr>
            <p:cNvGrpSpPr/>
            <p:nvPr/>
          </p:nvGrpSpPr>
          <p:grpSpPr>
            <a:xfrm>
              <a:off x="1218286" y="3186790"/>
              <a:ext cx="279625" cy="279625"/>
              <a:chOff x="3230523" y="4489975"/>
              <a:chExt cx="504056" cy="504056"/>
            </a:xfrm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E2992267-EC98-4AEC-BD73-29670DE452B2}"/>
                  </a:ext>
                </a:extLst>
              </p:cNvPr>
              <p:cNvSpPr/>
              <p:nvPr/>
            </p:nvSpPr>
            <p:spPr>
              <a:xfrm>
                <a:off x="3230523" y="4489975"/>
                <a:ext cx="504056" cy="504056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9DC7D0DE-4D7D-47F3-BB72-09BEE66D07B4}"/>
                  </a:ext>
                </a:extLst>
              </p:cNvPr>
              <p:cNvSpPr/>
              <p:nvPr/>
            </p:nvSpPr>
            <p:spPr>
              <a:xfrm>
                <a:off x="3348242" y="4589604"/>
                <a:ext cx="304800" cy="304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17" name="Rounded Rectangle 14">
              <a:extLst>
                <a:ext uri="{FF2B5EF4-FFF2-40B4-BE49-F238E27FC236}">
                  <a16:creationId xmlns="" xmlns:a16="http://schemas.microsoft.com/office/drawing/2014/main" id="{2FF409F9-519B-4CFE-8948-5CA5B624471A}"/>
                </a:ext>
              </a:extLst>
            </p:cNvPr>
            <p:cNvSpPr/>
            <p:nvPr/>
          </p:nvSpPr>
          <p:spPr>
            <a:xfrm rot="19957432">
              <a:off x="1924269" y="1923285"/>
              <a:ext cx="729041" cy="696917"/>
            </a:xfrm>
            <a:custGeom>
              <a:avLst/>
              <a:gdLst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  <a:gd name="connsiteX0" fmla="*/ 298603 w 598917"/>
                <a:gd name="connsiteY0" fmla="*/ 2 h 568478"/>
                <a:gd name="connsiteX1" fmla="*/ 373918 w 598917"/>
                <a:gd name="connsiteY1" fmla="*/ 19676 h 568478"/>
                <a:gd name="connsiteX2" fmla="*/ 448829 w 598917"/>
                <a:gd name="connsiteY2" fmla="*/ 150752 h 568478"/>
                <a:gd name="connsiteX3" fmla="*/ 446328 w 598917"/>
                <a:gd name="connsiteY3" fmla="*/ 150767 h 568478"/>
                <a:gd name="connsiteX4" fmla="*/ 446328 w 598917"/>
                <a:gd name="connsiteY4" fmla="*/ 252762 h 568478"/>
                <a:gd name="connsiteX5" fmla="*/ 446478 w 598917"/>
                <a:gd name="connsiteY5" fmla="*/ 252762 h 568478"/>
                <a:gd name="connsiteX6" fmla="*/ 598917 w 598917"/>
                <a:gd name="connsiteY6" fmla="*/ 565068 h 568478"/>
                <a:gd name="connsiteX7" fmla="*/ 0 w 598917"/>
                <a:gd name="connsiteY7" fmla="*/ 568478 h 568478"/>
                <a:gd name="connsiteX8" fmla="*/ 142510 w 598917"/>
                <a:gd name="connsiteY8" fmla="*/ 252762 h 568478"/>
                <a:gd name="connsiteX9" fmla="*/ 143217 w 598917"/>
                <a:gd name="connsiteY9" fmla="*/ 252762 h 568478"/>
                <a:gd name="connsiteX10" fmla="*/ 143217 w 598917"/>
                <a:gd name="connsiteY10" fmla="*/ 134244 h 568478"/>
                <a:gd name="connsiteX11" fmla="*/ 223520 w 598917"/>
                <a:gd name="connsiteY11" fmla="*/ 20528 h 568478"/>
                <a:gd name="connsiteX12" fmla="*/ 298603 w 598917"/>
                <a:gd name="connsiteY12" fmla="*/ 2 h 56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8917" h="568478">
                  <a:moveTo>
                    <a:pt x="298603" y="2"/>
                  </a:moveTo>
                  <a:cubicBezTo>
                    <a:pt x="324583" y="-145"/>
                    <a:pt x="350602" y="6408"/>
                    <a:pt x="373918" y="19676"/>
                  </a:cubicBezTo>
                  <a:cubicBezTo>
                    <a:pt x="421176" y="46569"/>
                    <a:pt x="449886" y="96804"/>
                    <a:pt x="448829" y="150752"/>
                  </a:cubicBezTo>
                  <a:lnTo>
                    <a:pt x="446328" y="150767"/>
                  </a:lnTo>
                  <a:lnTo>
                    <a:pt x="446328" y="252762"/>
                  </a:lnTo>
                  <a:lnTo>
                    <a:pt x="446478" y="252762"/>
                  </a:lnTo>
                  <a:lnTo>
                    <a:pt x="598917" y="565068"/>
                  </a:lnTo>
                  <a:lnTo>
                    <a:pt x="0" y="568478"/>
                  </a:lnTo>
                  <a:lnTo>
                    <a:pt x="142510" y="252762"/>
                  </a:lnTo>
                  <a:lnTo>
                    <a:pt x="143217" y="252762"/>
                  </a:lnTo>
                  <a:lnTo>
                    <a:pt x="143217" y="134244"/>
                  </a:lnTo>
                  <a:cubicBezTo>
                    <a:pt x="143445" y="138297"/>
                    <a:pt x="164730" y="39613"/>
                    <a:pt x="223520" y="20528"/>
                  </a:cubicBezTo>
                  <a:cubicBezTo>
                    <a:pt x="249418" y="-1846"/>
                    <a:pt x="272623" y="149"/>
                    <a:pt x="298603" y="2"/>
                  </a:cubicBez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8" name="Diagonal Stripe 17">
              <a:extLst>
                <a:ext uri="{FF2B5EF4-FFF2-40B4-BE49-F238E27FC236}">
                  <a16:creationId xmlns="" xmlns:a16="http://schemas.microsoft.com/office/drawing/2014/main" id="{06841D58-DB19-4BBA-9BD4-0487CCADE2F6}"/>
                </a:ext>
              </a:extLst>
            </p:cNvPr>
            <p:cNvSpPr/>
            <p:nvPr/>
          </p:nvSpPr>
          <p:spPr>
            <a:xfrm rot="3612552">
              <a:off x="986514" y="4460899"/>
              <a:ext cx="624379" cy="624379"/>
            </a:xfrm>
            <a:prstGeom prst="diagStrip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25" name="Rectangle: Rounded Corners 32">
            <a:extLst>
              <a:ext uri="{FF2B5EF4-FFF2-40B4-BE49-F238E27FC236}">
                <a16:creationId xmlns=""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321491" y="1136894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altLang="ko-KR" sz="2701" b="1" dirty="0" smtClean="0"/>
              <a:t>8</a:t>
            </a:r>
            <a:endParaRPr lang="ko-KR" altLang="en-US" sz="2701" b="1" dirty="0"/>
          </a:p>
        </p:txBody>
      </p:sp>
      <p:sp>
        <p:nvSpPr>
          <p:cNvPr id="26" name="Rectangle: Rounded Corners 32">
            <a:extLst>
              <a:ext uri="{FF2B5EF4-FFF2-40B4-BE49-F238E27FC236}">
                <a16:creationId xmlns=""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308269" y="1717839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altLang="ko-KR" sz="2701" b="1" dirty="0" smtClean="0"/>
              <a:t>9</a:t>
            </a:r>
            <a:endParaRPr lang="ko-KR" altLang="en-US" sz="2701" b="1" dirty="0"/>
          </a:p>
        </p:txBody>
      </p:sp>
      <p:sp>
        <p:nvSpPr>
          <p:cNvPr id="27" name="Rectangle: Rounded Corners 32">
            <a:extLst>
              <a:ext uri="{FF2B5EF4-FFF2-40B4-BE49-F238E27FC236}">
                <a16:creationId xmlns=""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308272" y="4562950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altLang="ko-KR" b="1" dirty="0"/>
              <a:t>14</a:t>
            </a:r>
            <a:endParaRPr lang="ko-KR" altLang="en-US" b="1" dirty="0"/>
          </a:p>
        </p:txBody>
      </p:sp>
      <p:sp>
        <p:nvSpPr>
          <p:cNvPr id="28" name="Rectangle: Rounded Corners 32">
            <a:extLst>
              <a:ext uri="{FF2B5EF4-FFF2-40B4-BE49-F238E27FC236}">
                <a16:creationId xmlns=""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308271" y="3998250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altLang="ko-KR" b="1" dirty="0"/>
              <a:t>13</a:t>
            </a:r>
            <a:endParaRPr lang="ko-KR" altLang="en-US" b="1" dirty="0"/>
          </a:p>
        </p:txBody>
      </p:sp>
      <p:sp>
        <p:nvSpPr>
          <p:cNvPr id="29" name="Rectangle: Rounded Corners 32">
            <a:extLst>
              <a:ext uri="{FF2B5EF4-FFF2-40B4-BE49-F238E27FC236}">
                <a16:creationId xmlns=""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303202" y="3417304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altLang="ko-KR" b="1" dirty="0"/>
              <a:t>12</a:t>
            </a:r>
            <a:endParaRPr lang="ko-KR" altLang="en-US" b="1" dirty="0"/>
          </a:p>
        </p:txBody>
      </p:sp>
      <p:sp>
        <p:nvSpPr>
          <p:cNvPr id="30" name="Rectangle: Rounded Corners 32">
            <a:extLst>
              <a:ext uri="{FF2B5EF4-FFF2-40B4-BE49-F238E27FC236}">
                <a16:creationId xmlns=""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308270" y="2863485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altLang="ko-KR" b="1" dirty="0"/>
              <a:t>11</a:t>
            </a:r>
            <a:endParaRPr lang="ko-KR" altLang="en-US" b="1" dirty="0"/>
          </a:p>
        </p:txBody>
      </p:sp>
      <p:sp>
        <p:nvSpPr>
          <p:cNvPr id="31" name="Rectangle: Rounded Corners 32">
            <a:extLst>
              <a:ext uri="{FF2B5EF4-FFF2-40B4-BE49-F238E27FC236}">
                <a16:creationId xmlns="" xmlns:a16="http://schemas.microsoft.com/office/drawing/2014/main" id="{3B675CD6-12A7-4A42-95F8-059E5F4025C6}"/>
              </a:ext>
            </a:extLst>
          </p:cNvPr>
          <p:cNvSpPr/>
          <p:nvPr/>
        </p:nvSpPr>
        <p:spPr>
          <a:xfrm>
            <a:off x="308270" y="2298785"/>
            <a:ext cx="509349" cy="50934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o-RO" altLang="ko-KR" b="1" dirty="0" smtClean="0"/>
              <a:t>10</a:t>
            </a:r>
            <a:endParaRPr lang="ko-KR" altLang="en-US" b="1" dirty="0"/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DC3F5AE5-DC81-4588-B426-A8472D21EC24}"/>
              </a:ext>
            </a:extLst>
          </p:cNvPr>
          <p:cNvSpPr txBox="1"/>
          <p:nvPr/>
        </p:nvSpPr>
        <p:spPr>
          <a:xfrm>
            <a:off x="897751" y="1242610"/>
            <a:ext cx="801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ACCESUL IMM-URILOR LA FONDURI STRUCTURALE</a:t>
            </a:r>
            <a:endParaRPr lang="en-GB" sz="1400" b="1" dirty="0"/>
          </a:p>
          <a:p>
            <a:endParaRPr lang="en-US" altLang="ko-KR" sz="1400" b="1" dirty="0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C3F5AE5-DC81-4588-B426-A8472D21EC24}"/>
              </a:ext>
            </a:extLst>
          </p:cNvPr>
          <p:cNvSpPr txBox="1"/>
          <p:nvPr/>
        </p:nvSpPr>
        <p:spPr>
          <a:xfrm>
            <a:off x="897751" y="1816123"/>
            <a:ext cx="8010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FINANŢAREA</a:t>
            </a:r>
            <a:r>
              <a:rPr lang="en-US" sz="1400" dirty="0"/>
              <a:t> </a:t>
            </a:r>
            <a:r>
              <a:rPr lang="en-US" sz="1400" b="1" dirty="0"/>
              <a:t>IMM-URILOR</a:t>
            </a:r>
            <a:endParaRPr lang="en-GB" sz="1400" b="1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DC3F5AE5-DC81-4588-B426-A8472D21EC24}"/>
              </a:ext>
            </a:extLst>
          </p:cNvPr>
          <p:cNvSpPr txBox="1"/>
          <p:nvPr/>
        </p:nvSpPr>
        <p:spPr>
          <a:xfrm>
            <a:off x="905035" y="2389637"/>
            <a:ext cx="8010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RESURSELE UMANE, SALARIZAREA ŞI TRAININGUL ÎN IMM-URI</a:t>
            </a:r>
            <a:endParaRPr lang="en-GB" sz="1400" b="1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C3F5AE5-DC81-4588-B426-A8472D21EC24}"/>
              </a:ext>
            </a:extLst>
          </p:cNvPr>
          <p:cNvSpPr txBox="1"/>
          <p:nvPr/>
        </p:nvSpPr>
        <p:spPr>
          <a:xfrm>
            <a:off x="924517" y="2981459"/>
            <a:ext cx="8010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PIAŢA, CLIENŢII ŞI RELAŢIILE IMM-URILOR </a:t>
            </a:r>
            <a:r>
              <a:rPr lang="ro-RO" sz="1400" b="1" dirty="0" smtClean="0"/>
              <a:t>CU </a:t>
            </a:r>
            <a:r>
              <a:rPr lang="en-US" sz="1400" b="1" dirty="0"/>
              <a:t>BENEFICIARII/ FURNIZORII</a:t>
            </a:r>
            <a:endParaRPr lang="en-US" altLang="ko-KR" sz="1400" b="1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C3F5AE5-DC81-4588-B426-A8472D21EC24}"/>
              </a:ext>
            </a:extLst>
          </p:cNvPr>
          <p:cNvSpPr txBox="1"/>
          <p:nvPr/>
        </p:nvSpPr>
        <p:spPr>
          <a:xfrm>
            <a:off x="905035" y="3536664"/>
            <a:ext cx="8010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400" b="1" dirty="0"/>
              <a:t>INOVAREA ŞI CERCETAREA - DEZVOLTAREA ÎN IMM-URI</a:t>
            </a:r>
            <a:endParaRPr lang="en-GB" sz="1400" b="1" dirty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DC3F5AE5-DC81-4588-B426-A8472D21EC24}"/>
              </a:ext>
            </a:extLst>
          </p:cNvPr>
          <p:cNvSpPr txBox="1"/>
          <p:nvPr/>
        </p:nvSpPr>
        <p:spPr>
          <a:xfrm>
            <a:off x="905035" y="4099035"/>
            <a:ext cx="8010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INFORMATIZAREA</a:t>
            </a:r>
            <a:r>
              <a:rPr lang="en-US" sz="1400" dirty="0"/>
              <a:t> </a:t>
            </a:r>
            <a:r>
              <a:rPr lang="en-US" sz="1400" b="1" dirty="0"/>
              <a:t>ŞI DIGITALIZAREA ÎN IMM-URI</a:t>
            </a:r>
            <a:endParaRPr lang="en-GB" sz="1400" b="1" dirty="0"/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DC3F5AE5-DC81-4588-B426-A8472D21EC24}"/>
              </a:ext>
            </a:extLst>
          </p:cNvPr>
          <p:cNvSpPr txBox="1"/>
          <p:nvPr/>
        </p:nvSpPr>
        <p:spPr>
          <a:xfrm>
            <a:off x="904114" y="4562950"/>
            <a:ext cx="8010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PRIORITĂŢI</a:t>
            </a:r>
            <a:r>
              <a:rPr lang="en-US" sz="1400" dirty="0"/>
              <a:t>, </a:t>
            </a:r>
            <a:r>
              <a:rPr lang="en-US" sz="1400" b="1" dirty="0"/>
              <a:t>DIRECŢII ŞI MĂSURI PRIVIND RELANSAREA ECONOMIEI ŞI A SECTORULUI </a:t>
            </a:r>
            <a:endParaRPr lang="ro-RO" sz="1400" b="1" dirty="0" smtClean="0"/>
          </a:p>
          <a:p>
            <a:r>
              <a:rPr lang="en-US" sz="1400" b="1" dirty="0" smtClean="0"/>
              <a:t>IMM-URILOR </a:t>
            </a:r>
            <a:r>
              <a:rPr lang="en-US" sz="1400" b="1" dirty="0"/>
              <a:t>ÎN CONTEXTUL PANDEMIEI COVID-19 ŞI A CONSECINŢELOR SALE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119671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sz="2000" b="1" dirty="0"/>
              <a:t>EVOLUTIA PERCEPTIEI INTREPRINZATORILOR ASUPRA MEDIULUI </a:t>
            </a:r>
            <a:endParaRPr lang="ro-RO" sz="2000" b="1" dirty="0" smtClean="0"/>
          </a:p>
          <a:p>
            <a:r>
              <a:rPr lang="ro-RO" sz="2000" b="1" dirty="0" smtClean="0"/>
              <a:t>ECONOMIC </a:t>
            </a:r>
            <a:r>
              <a:rPr lang="ro-RO" sz="2000" b="1" dirty="0"/>
              <a:t>DIN ROMANIA </a:t>
            </a:r>
            <a:r>
              <a:rPr lang="ro-RO" sz="2000" b="1" dirty="0" smtClean="0"/>
              <a:t>2010-2020</a:t>
            </a:r>
            <a:endParaRPr lang="en-GB" sz="20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115669"/>
              </p:ext>
            </p:extLst>
          </p:nvPr>
        </p:nvGraphicFramePr>
        <p:xfrm>
          <a:off x="467544" y="987574"/>
          <a:ext cx="7992888" cy="41559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16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o-RO" sz="2000" b="1" dirty="0" smtClean="0"/>
              <a:t>DIFICULTĂȚI MAJORE CU CARE SE CONFRUNTĂ IMM-URILE</a:t>
            </a:r>
            <a:endParaRPr lang="ro-RO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551"/>
            <a:ext cx="9144000" cy="437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23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483518"/>
            <a:ext cx="9144000" cy="576064"/>
          </a:xfrm>
        </p:spPr>
        <p:txBody>
          <a:bodyPr/>
          <a:lstStyle/>
          <a:p>
            <a:r>
              <a:rPr lang="ro-RO" sz="2000" b="1" dirty="0" smtClean="0"/>
              <a:t>STRUCTURA IMM-URILOR ÎN FUNCŢIE DE ACTIVITĂŢILE </a:t>
            </a:r>
          </a:p>
          <a:p>
            <a:r>
              <a:rPr lang="ro-RO" sz="2000" b="1" dirty="0" smtClean="0"/>
              <a:t>DE PREVIZIONARE DESFĂŞURATE</a:t>
            </a:r>
            <a:endParaRPr lang="en-GB" sz="2000" b="1" dirty="0" smtClean="0"/>
          </a:p>
          <a:p>
            <a:endParaRPr lang="en-GB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283237757"/>
              </p:ext>
            </p:extLst>
          </p:nvPr>
        </p:nvGraphicFramePr>
        <p:xfrm>
          <a:off x="1524000" y="1084841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733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07504" y="125872"/>
            <a:ext cx="89289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sz="2400" b="1" dirty="0" smtClean="0">
                <a:solidFill>
                  <a:schemeClr val="bg1"/>
                </a:solidFill>
              </a:rPr>
              <a:t>TIPURI DE INVESTIŢII PRIORITARE PENTRU </a:t>
            </a:r>
          </a:p>
          <a:p>
            <a:pPr algn="ctr"/>
            <a:r>
              <a:rPr lang="ro-RO" sz="2400" b="1" dirty="0" smtClean="0">
                <a:solidFill>
                  <a:schemeClr val="bg1"/>
                </a:solidFill>
              </a:rPr>
              <a:t>PERIOADA 2020-2022</a:t>
            </a:r>
            <a:endParaRPr lang="en-GB" sz="2400" dirty="0">
              <a:solidFill>
                <a:schemeClr val="bg1"/>
              </a:solidFill>
            </a:endParaRP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7025821"/>
              </p:ext>
            </p:extLst>
          </p:nvPr>
        </p:nvGraphicFramePr>
        <p:xfrm>
          <a:off x="0" y="1059582"/>
          <a:ext cx="9144000" cy="40839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5574"/>
                <a:gridCol w="2594742"/>
                <a:gridCol w="1667624"/>
                <a:gridCol w="2666060"/>
              </a:tblGrid>
              <a:tr h="870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INVESTIȚII DE BAZĂ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INVESTIŢII LANŢ VALORIC </a:t>
                      </a:r>
                      <a:r>
                        <a:rPr lang="ro-RO" sz="1100" dirty="0" smtClean="0">
                          <a:effectLst/>
                        </a:rPr>
                        <a:t>ŞI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 </a:t>
                      </a:r>
                      <a:r>
                        <a:rPr lang="ro-RO" sz="1100" dirty="0">
                          <a:effectLst/>
                        </a:rPr>
                        <a:t>STIMULARE CONSUM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INVESTIŢII </a:t>
                      </a:r>
                      <a:endParaRPr lang="ro-RO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SISTEMICE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</a:rPr>
                        <a:t>NAŢIONALE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INVESTIŢII DE TIP SUPORT</a:t>
                      </a:r>
                      <a:endParaRPr lang="en-GB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273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Start-upuri digitale, </a:t>
                      </a:r>
                      <a:endParaRPr lang="ro-RO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medicale</a:t>
                      </a:r>
                      <a:r>
                        <a:rPr lang="ro-RO" sz="1400" dirty="0">
                          <a:effectLst/>
                        </a:rPr>
                        <a:t>, programe </a:t>
                      </a:r>
                      <a:endParaRPr lang="ro-RO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naţionale </a:t>
                      </a:r>
                      <a:r>
                        <a:rPr lang="ro-RO" sz="1400" dirty="0">
                          <a:effectLst/>
                        </a:rPr>
                        <a:t>pentru IMM-uri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Vouchere turism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Autostrăzi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o-RO" sz="1400">
                          <a:effectLst/>
                        </a:rPr>
                        <a:t>Fond national equity - PPP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40991">
                <a:tc>
                  <a:txBody>
                    <a:bodyPr/>
                    <a:lstStyle/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Transformare </a:t>
                      </a:r>
                      <a:r>
                        <a:rPr lang="ro-RO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digitală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o-RO" sz="14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o-RO" sz="14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societală IMM-uri</a:t>
                      </a:r>
                      <a:endParaRPr lang="en-GB" sz="14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Vouchere digitalizare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Anvelopare blocuri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Centre suport pentru IMM – </a:t>
                      </a:r>
                      <a:endParaRPr lang="ro-RO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preluare </a:t>
                      </a:r>
                      <a:r>
                        <a:rPr lang="ro-RO" sz="1400" dirty="0">
                          <a:effectLst/>
                        </a:rPr>
                        <a:t>costuri (contabilitate</a:t>
                      </a:r>
                      <a:r>
                        <a:rPr lang="ro-RO" sz="1400" dirty="0" smtClean="0">
                          <a:effectLst/>
                        </a:rPr>
                        <a:t>,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juridice</a:t>
                      </a:r>
                      <a:r>
                        <a:rPr lang="ro-RO" sz="1400" dirty="0">
                          <a:effectLst/>
                        </a:rPr>
                        <a:t>, resurse umane, </a:t>
                      </a:r>
                      <a:endParaRPr lang="ro-RO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pachete </a:t>
                      </a:r>
                      <a:r>
                        <a:rPr lang="ro-RO" sz="1400" dirty="0">
                          <a:effectLst/>
                        </a:rPr>
                        <a:t>digitale, 24h chatbox, mediere credite, etc.)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4467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Educaţie RU privind </a:t>
                      </a:r>
                      <a:endParaRPr lang="ro-RO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digitalizarea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Capital de lucru basic IMM </a:t>
                      </a:r>
                      <a:endParaRPr lang="ro-RO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max</a:t>
                      </a:r>
                      <a:r>
                        <a:rPr lang="ro-RO" sz="1400" dirty="0">
                          <a:effectLst/>
                        </a:rPr>
                        <a:t>. 10-15.000 eur / micro </a:t>
                      </a:r>
                      <a:endParaRPr lang="ro-RO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firma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Centre de colectare, distribuţie produse agro-alimentare româneşti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dirty="0">
                          <a:effectLst/>
                        </a:rPr>
                        <a:t>Program naţional de susţinere </a:t>
                      </a:r>
                      <a:endParaRPr lang="ro-RO" sz="1400" dirty="0" smtClean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400" dirty="0" smtClean="0">
                          <a:effectLst/>
                        </a:rPr>
                        <a:t>de </a:t>
                      </a:r>
                      <a:r>
                        <a:rPr lang="ro-RO" sz="1400" dirty="0">
                          <a:effectLst/>
                        </a:rPr>
                        <a:t>parcuri industriale şi a centrelor suport pentru IMM-uri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60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/>
          <p:cNvSpPr txBox="1"/>
          <p:nvPr/>
        </p:nvSpPr>
        <p:spPr>
          <a:xfrm>
            <a:off x="107504" y="125872"/>
            <a:ext cx="892899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o-RO" sz="2400" b="1" dirty="0" smtClean="0">
                <a:solidFill>
                  <a:schemeClr val="bg1"/>
                </a:solidFill>
              </a:rPr>
              <a:t>TIPURI DE INVESTIŢII PRIORITARE PENTRU </a:t>
            </a:r>
          </a:p>
          <a:p>
            <a:pPr algn="ctr"/>
            <a:r>
              <a:rPr lang="ro-RO" sz="2400" b="1" dirty="0" smtClean="0">
                <a:solidFill>
                  <a:schemeClr val="bg1"/>
                </a:solidFill>
              </a:rPr>
              <a:t>PERIOADA 2020-2022</a:t>
            </a:r>
            <a:endParaRPr lang="en-GB" sz="2400" dirty="0">
              <a:solidFill>
                <a:schemeClr val="bg1"/>
              </a:solidFill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219557"/>
              </p:ext>
            </p:extLst>
          </p:nvPr>
        </p:nvGraphicFramePr>
        <p:xfrm>
          <a:off x="0" y="1059583"/>
          <a:ext cx="9144000" cy="40905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8804"/>
                <a:gridCol w="2313196"/>
                <a:gridCol w="1840090"/>
                <a:gridCol w="2731910"/>
              </a:tblGrid>
              <a:tr h="708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INVESTIŢII DE BAZĂ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INVESTIŢII LANŢ VALORIC ŞI STIMULARE CONSUM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INVESTIŢII SISTEMICE NAŢIONALE</a:t>
                      </a:r>
                      <a:endParaRPr lang="en-GB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INVESTIŢII DE TIP SUPORT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37530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Granturi pentru muncă </a:t>
                      </a:r>
                      <a:endParaRPr lang="ro-RO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flexibilă 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crearea de noi </a:t>
                      </a:r>
                      <a:endParaRPr lang="ro-RO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locuri 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muncă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Bonuri de consum pentru </a:t>
                      </a:r>
                      <a:endParaRPr lang="ro-RO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populaţia </a:t>
                      </a:r>
                      <a:r>
                        <a:rPr lang="ro-R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afectată de </a:t>
                      </a:r>
                      <a:r>
                        <a:rPr lang="ro-RO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criză se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pot </a:t>
                      </a:r>
                      <a:r>
                        <a:rPr lang="ro-R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folosi pentru masa, servicii pentru populaţie (frizer, stomatolog, etc) – vouchere de consum „la mine în ţară”, ‘’fabricat de un, „antreprenor român</a:t>
                      </a:r>
                      <a:r>
                        <a:rPr lang="ro-RO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”,“</a:t>
                      </a:r>
                      <a:r>
                        <a:rPr lang="ro-RO" sz="11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fabricat în România</a:t>
                      </a:r>
                      <a:r>
                        <a:rPr lang="ro-RO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”.Granturi pentru produ­cători agro alimentari sau fabrici strategice: în fiecare regiune să existe minim o fabrică de materiale medicale şi consumabile, minim un depozit multiproduse. Granturi oferite firmelor din IT pentru digitalizarea instituţiilor statului – o instituţie </a:t>
                      </a: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digitalizată, o Românie </a:t>
                      </a: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1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digitalizată</a:t>
                      </a:r>
                      <a:endParaRPr lang="en-GB" sz="11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Planuri de investiţii locale de lucrări publice pentru IMM-uri locale (infrastructură rutieră, trasee de utilităţi – gaz, energie electrică, etc)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Centre regionale de susţinere a </a:t>
                      </a:r>
                      <a:endParaRPr lang="ro-RO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o-RO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exportului </a:t>
                      </a:r>
                      <a:r>
                        <a:rPr lang="ro-RO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şi atragerii de investiţii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9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797B4F"/>
      </a:accent1>
      <a:accent2>
        <a:srgbClr val="797B4F"/>
      </a:accent2>
      <a:accent3>
        <a:srgbClr val="797B4F"/>
      </a:accent3>
      <a:accent4>
        <a:srgbClr val="797B4F"/>
      </a:accent4>
      <a:accent5>
        <a:srgbClr val="797B4F"/>
      </a:accent5>
      <a:accent6>
        <a:srgbClr val="797B4F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F2619"/>
      </a:accent1>
      <a:accent2>
        <a:srgbClr val="8388E3"/>
      </a:accent2>
      <a:accent3>
        <a:srgbClr val="EC771B"/>
      </a:accent3>
      <a:accent4>
        <a:srgbClr val="B2F608"/>
      </a:accent4>
      <a:accent5>
        <a:srgbClr val="F6E213"/>
      </a:accent5>
      <a:accent6>
        <a:srgbClr val="CBCBCB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2356</TotalTime>
  <Words>731</Words>
  <Application>Microsoft Office PowerPoint</Application>
  <PresentationFormat>On-screen Show (16:9)</PresentationFormat>
  <Paragraphs>173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 Unicode MS</vt:lpstr>
      <vt:lpstr>맑은 고딕</vt:lpstr>
      <vt:lpstr>Arial</vt:lpstr>
      <vt:lpstr>Calibri</vt:lpstr>
      <vt:lpstr>Times New Roman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User</cp:lastModifiedBy>
  <cp:revision>149</cp:revision>
  <dcterms:created xsi:type="dcterms:W3CDTF">2016-12-05T23:26:54Z</dcterms:created>
  <dcterms:modified xsi:type="dcterms:W3CDTF">2020-12-14T09:03:59Z</dcterms:modified>
</cp:coreProperties>
</file>